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8" r:id="rId3"/>
    <p:sldId id="260" r:id="rId4"/>
    <p:sldId id="259" r:id="rId5"/>
    <p:sldId id="261" r:id="rId6"/>
    <p:sldId id="263" r:id="rId7"/>
    <p:sldId id="262" r:id="rId8"/>
    <p:sldId id="264" r:id="rId9"/>
    <p:sldId id="257" r:id="rId10"/>
    <p:sldId id="265" r:id="rId11"/>
    <p:sldId id="266" r:id="rId12"/>
    <p:sldId id="271" r:id="rId13"/>
    <p:sldId id="270" r:id="rId14"/>
    <p:sldId id="267" r:id="rId15"/>
    <p:sldId id="269" r:id="rId16"/>
    <p:sldId id="268" r:id="rId17"/>
    <p:sldId id="272" r:id="rId18"/>
    <p:sldId id="273" r:id="rId19"/>
    <p:sldId id="274" r:id="rId20"/>
    <p:sldId id="275" r:id="rId21"/>
    <p:sldId id="276" r:id="rId22"/>
    <p:sldId id="277" r:id="rId23"/>
    <p:sldId id="278" r:id="rId24"/>
    <p:sldId id="282" r:id="rId25"/>
    <p:sldId id="279" r:id="rId26"/>
    <p:sldId id="280" r:id="rId27"/>
    <p:sldId id="281"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922"/>
    <a:srgbClr val="004F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86" d="100"/>
          <a:sy n="86" d="100"/>
        </p:scale>
        <p:origin x="502" y="266"/>
      </p:cViewPr>
      <p:guideLst/>
    </p:cSldViewPr>
  </p:slideViewPr>
  <p:notesTextViewPr>
    <p:cViewPr>
      <p:scale>
        <a:sx n="1" d="1"/>
        <a:sy n="1" d="1"/>
      </p:scale>
      <p:origin x="0" y="0"/>
    </p:cViewPr>
  </p:notesTextViewPr>
  <p:notesViewPr>
    <p:cSldViewPr snapToGrid="0">
      <p:cViewPr varScale="1">
        <p:scale>
          <a:sx n="71" d="100"/>
          <a:sy n="71" d="100"/>
        </p:scale>
        <p:origin x="2966" y="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8C1171-0A21-4F06-A262-5C2493B047D8}" type="datetimeFigureOut">
              <a:rPr lang="en-US" smtClean="0"/>
              <a:t>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35828-8A90-4EE1-9457-F1AE57119BB9}" type="slidenum">
              <a:rPr lang="en-US" smtClean="0"/>
              <a:t>‹#›</a:t>
            </a:fld>
            <a:endParaRPr lang="en-US"/>
          </a:p>
        </p:txBody>
      </p:sp>
    </p:spTree>
    <p:extLst>
      <p:ext uri="{BB962C8B-B14F-4D97-AF65-F5344CB8AC3E}">
        <p14:creationId xmlns:p14="http://schemas.microsoft.com/office/powerpoint/2010/main" val="2530568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Library of Alexandria:</a:t>
            </a:r>
          </a:p>
          <a:p>
            <a:r>
              <a:rPr lang="en-US" dirty="0"/>
              <a:t> The idea of recording data</a:t>
            </a:r>
          </a:p>
        </p:txBody>
      </p:sp>
      <p:sp>
        <p:nvSpPr>
          <p:cNvPr id="4" name="Slide Number Placeholder 3"/>
          <p:cNvSpPr>
            <a:spLocks noGrp="1"/>
          </p:cNvSpPr>
          <p:nvPr>
            <p:ph type="sldNum" sz="quarter" idx="5"/>
          </p:nvPr>
        </p:nvSpPr>
        <p:spPr/>
        <p:txBody>
          <a:bodyPr/>
          <a:lstStyle/>
          <a:p>
            <a:fld id="{83C35828-8A90-4EE1-9457-F1AE57119BB9}" type="slidenum">
              <a:rPr lang="en-US" smtClean="0"/>
              <a:t>14</a:t>
            </a:fld>
            <a:endParaRPr lang="en-US"/>
          </a:p>
        </p:txBody>
      </p:sp>
    </p:spTree>
    <p:extLst>
      <p:ext uri="{BB962C8B-B14F-4D97-AF65-F5344CB8AC3E}">
        <p14:creationId xmlns:p14="http://schemas.microsoft.com/office/powerpoint/2010/main" val="32134267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0474" y="1122363"/>
            <a:ext cx="7385538" cy="2387600"/>
          </a:xfrm>
        </p:spPr>
        <p:txBody>
          <a:bodyPr anchor="b">
            <a:normAutofit/>
          </a:bodyPr>
          <a:lstStyle>
            <a:lvl1pPr algn="ctr">
              <a:defRPr sz="6000">
                <a:solidFill>
                  <a:srgbClr val="F15922"/>
                </a:solidFill>
              </a:defRPr>
            </a:lvl1pPr>
          </a:lstStyle>
          <a:p>
            <a:r>
              <a:rPr lang="en-US"/>
              <a:t>Click to edit Master title style</a:t>
            </a:r>
          </a:p>
        </p:txBody>
      </p:sp>
      <p:sp>
        <p:nvSpPr>
          <p:cNvPr id="3" name="Subtitle 2"/>
          <p:cNvSpPr>
            <a:spLocks noGrp="1"/>
          </p:cNvSpPr>
          <p:nvPr>
            <p:ph type="subTitle" idx="1"/>
          </p:nvPr>
        </p:nvSpPr>
        <p:spPr>
          <a:xfrm>
            <a:off x="4670474" y="3602038"/>
            <a:ext cx="7385538"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276D79ED-3FA7-4EF8-964B-EB8BCFAB02F8}" type="datetimeFigureOut">
              <a:rPr lang="en-US" smtClean="0"/>
              <a:pPr/>
              <a:t>1/9/2025</a:t>
            </a:fld>
            <a:endParaRPr lang="en-US"/>
          </a:p>
        </p:txBody>
      </p:sp>
      <p:sp>
        <p:nvSpPr>
          <p:cNvPr id="5" name="Footer Placeholder 4"/>
          <p:cNvSpPr>
            <a:spLocks noGrp="1"/>
          </p:cNvSpPr>
          <p:nvPr>
            <p:ph type="ftr" sz="quarter" idx="11"/>
          </p:nvPr>
        </p:nvSpPr>
        <p:spPr>
          <a:xfrm>
            <a:off x="4389706" y="6356348"/>
            <a:ext cx="4114800" cy="365125"/>
          </a:xfrm>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a:xfrm>
            <a:off x="9312812" y="6356349"/>
            <a:ext cx="2743200" cy="365125"/>
          </a:xfrm>
        </p:spPr>
        <p:txBody>
          <a:bodyPr/>
          <a:lstStyle>
            <a:lvl1pPr>
              <a:defRPr>
                <a:solidFill>
                  <a:schemeClr val="tx1"/>
                </a:solidFill>
              </a:defRPr>
            </a:lvl1pPr>
          </a:lstStyle>
          <a:p>
            <a:fld id="{C6F12CB2-7F2C-47B9-AE70-22A94B49F233}" type="slidenum">
              <a:rPr lang="en-US" smtClean="0"/>
              <a:pPr/>
              <a:t>‹#›</a:t>
            </a:fld>
            <a:endParaRPr lang="en-US"/>
          </a:p>
        </p:txBody>
      </p:sp>
    </p:spTree>
    <p:extLst>
      <p:ext uri="{BB962C8B-B14F-4D97-AF65-F5344CB8AC3E}">
        <p14:creationId xmlns:p14="http://schemas.microsoft.com/office/powerpoint/2010/main" val="72437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6D79ED-3FA7-4EF8-964B-EB8BCFAB02F8}" type="datetimeFigureOut">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3134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6D79ED-3FA7-4EF8-964B-EB8BCFAB02F8}" type="datetimeFigureOut">
              <a:rPr lang="en-US" smtClean="0"/>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132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6D79ED-3FA7-4EF8-964B-EB8BCFAB02F8}" type="datetimeFigureOut">
              <a:rPr lang="en-US" smtClean="0"/>
              <a:t>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4071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6D79ED-3FA7-4EF8-964B-EB8BCFAB02F8}" type="datetimeFigureOut">
              <a:rPr lang="en-US" smtClean="0"/>
              <a:t>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76173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93855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8462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411005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789611"/>
            <a:ext cx="10515600"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fld id="{276D79ED-3FA7-4EF8-964B-EB8BCFAB02F8}" type="datetimeFigureOut">
              <a:rPr lang="en-US" smtClean="0"/>
              <a:pPr/>
              <a:t>1/9/2025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C6F12CB2-7F2C-47B9-AE70-22A94B49F233}" type="slidenum">
              <a:rPr lang="en-US" smtClean="0"/>
              <a:pPr/>
              <a:t>‹#›</a:t>
            </a:fld>
            <a:endParaRPr lang="en-US"/>
          </a:p>
        </p:txBody>
      </p:sp>
      <p:pic>
        <p:nvPicPr>
          <p:cNvPr id="7" name="Picture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8" name="TextBox 7"/>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914400" rtl="0" eaLnBrk="1" latinLnBrk="0" hangingPunct="1">
        <a:lnSpc>
          <a:spcPct val="90000"/>
        </a:lnSpc>
        <a:spcBef>
          <a:spcPct val="0"/>
        </a:spcBef>
        <a:buNone/>
        <a:defRPr sz="4400" b="1" kern="1200">
          <a:solidFill>
            <a:srgbClr val="F1592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bbc.com/news/business-39870485"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historicmysteries.com/history/ancient-library-of-alexandria/576/" TargetMode="Externa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hyperlink" Target="https://www.census.gov/about/history/bureau-history/census-innovations/technology/hollerith-machine.html" TargetMode="External"/><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nsf.gov/news/news_summ.jsp?cntn_id=103050"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www.raspberrypi.com/tutorials/cluster-raspberry-pi-tutorial/" TargetMode="External"/><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www.datacenterfrontier.com/cloud/article/11431058/the-ashburn-data-center-building-boom-hits-new-heights" TargetMode="External"/><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hyperlink" Target="https://aws.amazon.com/what-is/big-dat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nist.gov/publications/nist-big-data-interoperability-framework-volume-1-definition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A%20big%20data%20architecture%20is%20designed%20to%20handle%20the%20ingestion,%20processing,%20and%20analysis%20of%20data%20that%20is%20too%20large%20or%20complex%20for%20traditional%20database%20systems.%20The%20threshold%20at%20which%20organizations%20enter%20into%20the%20big%20data%20realm%20differs,%20depending%20on%20the%20capabilities%20of%20the%20users%20and%20their%20tools.%20For%20some,%20it%20can%20mean%20hundreds%20of%20gigabytes%20of%20data,%20while%20for%20others%20it%20means%20hundreds%20of%20terabytes.%20As%20tools%20for%20working%20with%20big%20datasets%20advance,%20so%20does%20the%20meaning%20of%20big%20data.%20More%20and%20more,%20this%20term%20relates%20to%20the%20value%20you%20can%20extract%20from%20your%20data%20sets%20through%20advanced%20analytics,%20rather%20than%20strictly%20the%20size%20of%20the%20data,%20although%20in%20these%20cases%20they%20tend%20to%20be%20quite%20larg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WK 01 – Big Data</a:t>
            </a:r>
          </a:p>
        </p:txBody>
      </p:sp>
      <p:sp>
        <p:nvSpPr>
          <p:cNvPr id="3" name="Subtitle 2"/>
          <p:cNvSpPr>
            <a:spLocks noGrp="1"/>
          </p:cNvSpPr>
          <p:nvPr>
            <p:ph type="subTitle" idx="1"/>
          </p:nvPr>
        </p:nvSpPr>
        <p:spPr/>
        <p:txBody>
          <a:bodyPr/>
          <a:lstStyle/>
          <a:p>
            <a:r>
              <a:rPr lang="en-US" dirty="0"/>
              <a:t>PPOL 5206 – Massive Data Fundamentals</a:t>
            </a:r>
          </a:p>
          <a:p>
            <a:r>
              <a:rPr lang="en-US" b="1" dirty="0"/>
              <a:t>Spring 2025</a:t>
            </a:r>
          </a:p>
        </p:txBody>
      </p:sp>
    </p:spTree>
    <p:extLst>
      <p:ext uri="{BB962C8B-B14F-4D97-AF65-F5344CB8AC3E}">
        <p14:creationId xmlns:p14="http://schemas.microsoft.com/office/powerpoint/2010/main" val="72092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9D89D-0F39-4117-CC55-F0E9A579DFE8}"/>
              </a:ext>
            </a:extLst>
          </p:cNvPr>
          <p:cNvSpPr>
            <a:spLocks noGrp="1"/>
          </p:cNvSpPr>
          <p:nvPr>
            <p:ph type="title"/>
          </p:nvPr>
        </p:nvSpPr>
        <p:spPr/>
        <p:txBody>
          <a:bodyPr/>
          <a:lstStyle/>
          <a:p>
            <a:r>
              <a:rPr lang="en-US" dirty="0"/>
              <a:t>V’s for Big Data</a:t>
            </a:r>
          </a:p>
        </p:txBody>
      </p:sp>
      <p:sp>
        <p:nvSpPr>
          <p:cNvPr id="3" name="Content Placeholder 2">
            <a:extLst>
              <a:ext uri="{FF2B5EF4-FFF2-40B4-BE49-F238E27FC236}">
                <a16:creationId xmlns:a16="http://schemas.microsoft.com/office/drawing/2014/main" id="{25FE59CE-26D9-87E1-616B-E5E679213108}"/>
              </a:ext>
            </a:extLst>
          </p:cNvPr>
          <p:cNvSpPr>
            <a:spLocks noGrp="1"/>
          </p:cNvSpPr>
          <p:nvPr>
            <p:ph idx="1"/>
          </p:nvPr>
        </p:nvSpPr>
        <p:spPr/>
        <p:txBody>
          <a:bodyPr/>
          <a:lstStyle/>
          <a:p>
            <a:r>
              <a:rPr lang="en-US" dirty="0"/>
              <a:t>Volume</a:t>
            </a:r>
          </a:p>
          <a:p>
            <a:pPr lvl="1"/>
            <a:r>
              <a:rPr lang="en-US" dirty="0"/>
              <a:t>The amount of data</a:t>
            </a:r>
          </a:p>
          <a:p>
            <a:r>
              <a:rPr lang="en-US" dirty="0"/>
              <a:t>Velocity</a:t>
            </a:r>
          </a:p>
          <a:p>
            <a:pPr lvl="1"/>
            <a:r>
              <a:rPr lang="en-US" dirty="0"/>
              <a:t>The speed data is generated, collected, and processed</a:t>
            </a:r>
          </a:p>
          <a:p>
            <a:r>
              <a:rPr lang="en-US" dirty="0"/>
              <a:t>Variety</a:t>
            </a:r>
          </a:p>
          <a:p>
            <a:pPr lvl="1"/>
            <a:r>
              <a:rPr lang="en-US" dirty="0"/>
              <a:t>The diversity of data types</a:t>
            </a:r>
          </a:p>
          <a:p>
            <a:pPr lvl="1"/>
            <a:endParaRPr lang="en-US" dirty="0"/>
          </a:p>
        </p:txBody>
      </p:sp>
    </p:spTree>
    <p:extLst>
      <p:ext uri="{BB962C8B-B14F-4D97-AF65-F5344CB8AC3E}">
        <p14:creationId xmlns:p14="http://schemas.microsoft.com/office/powerpoint/2010/main" val="268145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690FA-374B-8C33-479E-2ACAC3933E90}"/>
              </a:ext>
            </a:extLst>
          </p:cNvPr>
          <p:cNvSpPr>
            <a:spLocks noGrp="1"/>
          </p:cNvSpPr>
          <p:nvPr>
            <p:ph type="title"/>
          </p:nvPr>
        </p:nvSpPr>
        <p:spPr>
          <a:xfrm>
            <a:off x="838200" y="365125"/>
            <a:ext cx="10515600" cy="1325563"/>
          </a:xfrm>
        </p:spPr>
        <p:txBody>
          <a:bodyPr anchor="ctr">
            <a:normAutofit/>
          </a:bodyPr>
          <a:lstStyle/>
          <a:p>
            <a:r>
              <a:rPr lang="en-US" dirty="0"/>
              <a:t>And some more V’s…</a:t>
            </a:r>
          </a:p>
        </p:txBody>
      </p:sp>
      <p:sp>
        <p:nvSpPr>
          <p:cNvPr id="4" name="Rectangle 1">
            <a:extLst>
              <a:ext uri="{FF2B5EF4-FFF2-40B4-BE49-F238E27FC236}">
                <a16:creationId xmlns:a16="http://schemas.microsoft.com/office/drawing/2014/main" id="{32C2644E-E394-DB9D-4674-0E8FE2B794BA}"/>
              </a:ext>
            </a:extLst>
          </p:cNvPr>
          <p:cNvSpPr>
            <a:spLocks noGrp="1" noChangeArrowheads="1"/>
          </p:cNvSpPr>
          <p:nvPr>
            <p:ph sz="half" idx="1"/>
          </p:nvPr>
        </p:nvSpPr>
        <p:spPr bwMode="auto">
          <a:xfrm>
            <a:off x="797560" y="1825625"/>
            <a:ext cx="5222240" cy="435133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rPr>
              <a:t>Veracity</a:t>
            </a:r>
            <a:r>
              <a:rPr kumimoji="0" lang="en-US" altLang="en-US" sz="2000" b="0" i="0" u="none" strike="noStrike" cap="none" normalizeH="0" baseline="0" dirty="0">
                <a:ln>
                  <a:noFill/>
                </a:ln>
                <a:effectLst/>
              </a:rPr>
              <a:t>: The quality and reliability of data, ensuring accuracy and trustworthiness.</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rPr>
              <a:t>Value</a:t>
            </a:r>
            <a:r>
              <a:rPr kumimoji="0" lang="en-US" altLang="en-US" sz="2000" b="0" i="0" u="none" strike="noStrike" cap="none" normalizeH="0" baseline="0" dirty="0">
                <a:ln>
                  <a:noFill/>
                </a:ln>
                <a:effectLst/>
              </a:rPr>
              <a:t>: The usefulness and insights derived from the data to make informed decisions.</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rPr>
              <a:t>Variability</a:t>
            </a:r>
            <a:r>
              <a:rPr kumimoji="0" lang="en-US" altLang="en-US" sz="2000" b="0" i="0" u="none" strike="noStrike" cap="none" normalizeH="0" baseline="0" dirty="0">
                <a:ln>
                  <a:noFill/>
                </a:ln>
                <a:effectLst/>
              </a:rPr>
              <a:t>: The inconsistency of data, which can complicate processing and analysis.</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rPr>
              <a:t>Visualization</a:t>
            </a:r>
            <a:r>
              <a:rPr kumimoji="0" lang="en-US" altLang="en-US" sz="2000" b="0" i="0" u="none" strike="noStrike" cap="none" normalizeH="0" baseline="0" dirty="0">
                <a:ln>
                  <a:noFill/>
                </a:ln>
                <a:effectLst/>
              </a:rPr>
              <a:t>: The ability to represent data in an understandable and actionable format.</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rPr>
              <a:t>Volatility</a:t>
            </a:r>
            <a:r>
              <a:rPr kumimoji="0" lang="en-US" altLang="en-US" sz="2000" b="0" i="0" u="none" strike="noStrike" cap="none" normalizeH="0" baseline="0" dirty="0">
                <a:ln>
                  <a:noFill/>
                </a:ln>
                <a:effectLst/>
              </a:rPr>
              <a:t>: The lifespan of data and how long it remains relevant or useful.</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rPr>
              <a:t>Validity</a:t>
            </a:r>
            <a:r>
              <a:rPr kumimoji="0" lang="en-US" altLang="en-US" sz="2000" b="0" i="0" u="none" strike="noStrike" cap="none" normalizeH="0" baseline="0" dirty="0">
                <a:ln>
                  <a:noFill/>
                </a:ln>
                <a:effectLst/>
              </a:rPr>
              <a:t>: The correctness and applicability of data for its intended use. </a:t>
            </a:r>
          </a:p>
        </p:txBody>
      </p:sp>
      <p:pic>
        <p:nvPicPr>
          <p:cNvPr id="8" name="Picture 7">
            <a:extLst>
              <a:ext uri="{FF2B5EF4-FFF2-40B4-BE49-F238E27FC236}">
                <a16:creationId xmlns:a16="http://schemas.microsoft.com/office/drawing/2014/main" id="{7C549B93-F76F-8838-44BD-F8086A37455B}"/>
              </a:ext>
            </a:extLst>
          </p:cNvPr>
          <p:cNvPicPr>
            <a:picLocks noChangeAspect="1"/>
          </p:cNvPicPr>
          <p:nvPr/>
        </p:nvPicPr>
        <p:blipFill>
          <a:blip r:embed="rId2"/>
          <a:srcRect l="13812" r="15633"/>
          <a:stretch/>
        </p:blipFill>
        <p:spPr>
          <a:xfrm>
            <a:off x="6172200" y="1825625"/>
            <a:ext cx="5181600" cy="4351338"/>
          </a:xfrm>
          <a:prstGeom prst="rect">
            <a:avLst/>
          </a:prstGeom>
          <a:noFill/>
        </p:spPr>
      </p:pic>
    </p:spTree>
    <p:extLst>
      <p:ext uri="{BB962C8B-B14F-4D97-AF65-F5344CB8AC3E}">
        <p14:creationId xmlns:p14="http://schemas.microsoft.com/office/powerpoint/2010/main" val="4117803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82AA4-1EB5-B8D0-A181-590E5411D9EB}"/>
              </a:ext>
            </a:extLst>
          </p:cNvPr>
          <p:cNvSpPr>
            <a:spLocks noGrp="1"/>
          </p:cNvSpPr>
          <p:nvPr>
            <p:ph type="title"/>
          </p:nvPr>
        </p:nvSpPr>
        <p:spPr>
          <a:xfrm>
            <a:off x="838200" y="365125"/>
            <a:ext cx="10515600" cy="1325563"/>
          </a:xfrm>
        </p:spPr>
        <p:txBody>
          <a:bodyPr anchor="ctr">
            <a:normAutofit/>
          </a:bodyPr>
          <a:lstStyle/>
          <a:p>
            <a:r>
              <a:rPr lang="en-US" dirty="0"/>
              <a:t>Where did Big Data come from?</a:t>
            </a:r>
          </a:p>
        </p:txBody>
      </p:sp>
      <p:pic>
        <p:nvPicPr>
          <p:cNvPr id="6" name="Picture 5" descr="Illuminated server room panel">
            <a:extLst>
              <a:ext uri="{FF2B5EF4-FFF2-40B4-BE49-F238E27FC236}">
                <a16:creationId xmlns:a16="http://schemas.microsoft.com/office/drawing/2014/main" id="{D83368E1-9602-C089-3BD2-FD760BCDE88F}"/>
              </a:ext>
            </a:extLst>
          </p:cNvPr>
          <p:cNvPicPr>
            <a:picLocks noChangeAspect="1"/>
          </p:cNvPicPr>
          <p:nvPr/>
        </p:nvPicPr>
        <p:blipFill>
          <a:blip r:embed="rId2"/>
          <a:srcRect t="27824" b="9671"/>
          <a:stretch/>
        </p:blipFill>
        <p:spPr>
          <a:xfrm>
            <a:off x="838200" y="1789611"/>
            <a:ext cx="10515600" cy="4387352"/>
          </a:xfrm>
          <a:prstGeom prst="rect">
            <a:avLst/>
          </a:prstGeom>
          <a:noFill/>
        </p:spPr>
      </p:pic>
    </p:spTree>
    <p:extLst>
      <p:ext uri="{BB962C8B-B14F-4D97-AF65-F5344CB8AC3E}">
        <p14:creationId xmlns:p14="http://schemas.microsoft.com/office/powerpoint/2010/main" val="3779173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5BB-A79A-8E21-4E3E-85477F8ECB91}"/>
              </a:ext>
            </a:extLst>
          </p:cNvPr>
          <p:cNvSpPr>
            <a:spLocks noGrp="1"/>
          </p:cNvSpPr>
          <p:nvPr>
            <p:ph type="title"/>
          </p:nvPr>
        </p:nvSpPr>
        <p:spPr>
          <a:xfrm>
            <a:off x="838200" y="365125"/>
            <a:ext cx="10515600" cy="1325563"/>
          </a:xfrm>
        </p:spPr>
        <p:txBody>
          <a:bodyPr anchor="ctr">
            <a:normAutofit/>
          </a:bodyPr>
          <a:lstStyle/>
          <a:p>
            <a:r>
              <a:rPr lang="en-US" dirty="0"/>
              <a:t>The First Recorded Data</a:t>
            </a:r>
          </a:p>
        </p:txBody>
      </p:sp>
      <p:pic>
        <p:nvPicPr>
          <p:cNvPr id="5122" name="Picture 2" descr="Tablet with an account in Sumerian cuneiform describing the receipt of oxen">
            <a:extLst>
              <a:ext uri="{FF2B5EF4-FFF2-40B4-BE49-F238E27FC236}">
                <a16:creationId xmlns:a16="http://schemas.microsoft.com/office/drawing/2014/main" id="{7F0C93FE-BD2B-EAC3-8D4C-3C68393F9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3800" b="33657"/>
          <a:stretch/>
        </p:blipFill>
        <p:spPr bwMode="auto">
          <a:xfrm>
            <a:off x="838200" y="1789611"/>
            <a:ext cx="10515600" cy="4387352"/>
          </a:xfrm>
          <a:prstGeom prst="rect">
            <a:avLst/>
          </a:prstGeom>
          <a:solidFill>
            <a:srgbClr val="FFFFFF"/>
          </a:solidFill>
        </p:spPr>
      </p:pic>
      <p:sp>
        <p:nvSpPr>
          <p:cNvPr id="6" name="TextBox 5">
            <a:extLst>
              <a:ext uri="{FF2B5EF4-FFF2-40B4-BE49-F238E27FC236}">
                <a16:creationId xmlns:a16="http://schemas.microsoft.com/office/drawing/2014/main" id="{40DE2CB2-4A78-B368-EC33-FCE40E5BE3AA}"/>
              </a:ext>
            </a:extLst>
          </p:cNvPr>
          <p:cNvSpPr txBox="1"/>
          <p:nvPr/>
        </p:nvSpPr>
        <p:spPr>
          <a:xfrm>
            <a:off x="775612" y="6275886"/>
            <a:ext cx="8537064" cy="369332"/>
          </a:xfrm>
          <a:prstGeom prst="rect">
            <a:avLst/>
          </a:prstGeom>
          <a:noFill/>
        </p:spPr>
        <p:txBody>
          <a:bodyPr wrap="square">
            <a:spAutoFit/>
          </a:bodyPr>
          <a:lstStyle/>
          <a:p>
            <a:r>
              <a:rPr lang="en-US" dirty="0">
                <a:hlinkClick r:id="rId3"/>
              </a:rPr>
              <a:t>How the world's first accountants counted on cuneiform - BBC News</a:t>
            </a:r>
            <a:endParaRPr lang="en-US" dirty="0"/>
          </a:p>
        </p:txBody>
      </p:sp>
    </p:spTree>
    <p:extLst>
      <p:ext uri="{BB962C8B-B14F-4D97-AF65-F5344CB8AC3E}">
        <p14:creationId xmlns:p14="http://schemas.microsoft.com/office/powerpoint/2010/main" val="900645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4C4DDC-1581-FFF6-23B6-4C8F0D876CF2}"/>
              </a:ext>
            </a:extLst>
          </p:cNvPr>
          <p:cNvSpPr>
            <a:spLocks noGrp="1"/>
          </p:cNvSpPr>
          <p:nvPr>
            <p:ph type="title"/>
          </p:nvPr>
        </p:nvSpPr>
        <p:spPr>
          <a:xfrm>
            <a:off x="838200" y="365125"/>
            <a:ext cx="10515600" cy="1325563"/>
          </a:xfrm>
        </p:spPr>
        <p:txBody>
          <a:bodyPr/>
          <a:lstStyle/>
          <a:p>
            <a:r>
              <a:rPr lang="en-US" dirty="0"/>
              <a:t>Data Gathering and Storage</a:t>
            </a:r>
          </a:p>
        </p:txBody>
      </p:sp>
      <p:pic>
        <p:nvPicPr>
          <p:cNvPr id="10" name="Picture 9">
            <a:extLst>
              <a:ext uri="{FF2B5EF4-FFF2-40B4-BE49-F238E27FC236}">
                <a16:creationId xmlns:a16="http://schemas.microsoft.com/office/drawing/2014/main" id="{32508FE5-A17A-44AD-DE00-3D981F8825B0}"/>
              </a:ext>
            </a:extLst>
          </p:cNvPr>
          <p:cNvPicPr>
            <a:picLocks noChangeAspect="1"/>
          </p:cNvPicPr>
          <p:nvPr/>
        </p:nvPicPr>
        <p:blipFill>
          <a:blip r:embed="rId3"/>
          <a:stretch>
            <a:fillRect/>
          </a:stretch>
        </p:blipFill>
        <p:spPr>
          <a:xfrm>
            <a:off x="320270" y="1584763"/>
            <a:ext cx="6249280" cy="4908111"/>
          </a:xfrm>
          <a:prstGeom prst="rect">
            <a:avLst/>
          </a:prstGeom>
        </p:spPr>
      </p:pic>
      <p:pic>
        <p:nvPicPr>
          <p:cNvPr id="3080" name="Picture 8" descr="Artist O. Von Corven interpretation of the Library of Alexandria based on archaeological evidence (colorized).">
            <a:extLst>
              <a:ext uri="{FF2B5EF4-FFF2-40B4-BE49-F238E27FC236}">
                <a16:creationId xmlns:a16="http://schemas.microsoft.com/office/drawing/2014/main" id="{F0790AA3-B9B2-5347-FF3B-D252F27380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6433" y="1584764"/>
            <a:ext cx="4891087" cy="487191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78BD155-1865-5F54-6B51-80DC53465F27}"/>
              </a:ext>
            </a:extLst>
          </p:cNvPr>
          <p:cNvSpPr txBox="1"/>
          <p:nvPr/>
        </p:nvSpPr>
        <p:spPr>
          <a:xfrm>
            <a:off x="238512" y="6456679"/>
            <a:ext cx="8714617" cy="369332"/>
          </a:xfrm>
          <a:prstGeom prst="rect">
            <a:avLst/>
          </a:prstGeom>
          <a:noFill/>
        </p:spPr>
        <p:txBody>
          <a:bodyPr wrap="square">
            <a:spAutoFit/>
          </a:bodyPr>
          <a:lstStyle/>
          <a:p>
            <a:r>
              <a:rPr lang="en-US" dirty="0">
                <a:hlinkClick r:id="rId5"/>
              </a:rPr>
              <a:t>History of the Ancient Library of Alexandria - Historic Mysteries</a:t>
            </a:r>
            <a:endParaRPr lang="en-US" dirty="0"/>
          </a:p>
        </p:txBody>
      </p:sp>
    </p:spTree>
    <p:extLst>
      <p:ext uri="{BB962C8B-B14F-4D97-AF65-F5344CB8AC3E}">
        <p14:creationId xmlns:p14="http://schemas.microsoft.com/office/powerpoint/2010/main" val="3973564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D24E-7081-605E-788B-7C9722924D1C}"/>
              </a:ext>
            </a:extLst>
          </p:cNvPr>
          <p:cNvSpPr>
            <a:spLocks noGrp="1"/>
          </p:cNvSpPr>
          <p:nvPr>
            <p:ph type="title"/>
          </p:nvPr>
        </p:nvSpPr>
        <p:spPr>
          <a:xfrm>
            <a:off x="838200" y="365125"/>
            <a:ext cx="10515600" cy="1325563"/>
          </a:xfrm>
        </p:spPr>
        <p:txBody>
          <a:bodyPr anchor="ctr">
            <a:normAutofit/>
          </a:bodyPr>
          <a:lstStyle/>
          <a:p>
            <a:r>
              <a:rPr lang="en-US" dirty="0"/>
              <a:t>Encoding Data</a:t>
            </a:r>
          </a:p>
        </p:txBody>
      </p:sp>
      <p:sp>
        <p:nvSpPr>
          <p:cNvPr id="4103" name="Content Placeholder 2">
            <a:extLst>
              <a:ext uri="{FF2B5EF4-FFF2-40B4-BE49-F238E27FC236}">
                <a16:creationId xmlns:a16="http://schemas.microsoft.com/office/drawing/2014/main" id="{FFF26265-CC1C-CEC6-0B1A-B5737F5BBEA4}"/>
              </a:ext>
            </a:extLst>
          </p:cNvPr>
          <p:cNvSpPr>
            <a:spLocks noGrp="1"/>
          </p:cNvSpPr>
          <p:nvPr>
            <p:ph sz="half" idx="1"/>
          </p:nvPr>
        </p:nvSpPr>
        <p:spPr>
          <a:xfrm>
            <a:off x="838200" y="1825625"/>
            <a:ext cx="5181600" cy="4351338"/>
          </a:xfrm>
        </p:spPr>
        <p:txBody>
          <a:bodyPr>
            <a:normAutofit fontScale="62500" lnSpcReduction="20000"/>
          </a:bodyPr>
          <a:lstStyle/>
          <a:p>
            <a:r>
              <a:rPr lang="en-US" dirty="0"/>
              <a:t>Following the 1880 census, the Census Bureau was collecting more data than it could tabulate. </a:t>
            </a:r>
          </a:p>
          <a:p>
            <a:r>
              <a:rPr lang="en-US" dirty="0"/>
              <a:t>The agency held a competition in 1888 to find a more efficient method to process and tabulate data. </a:t>
            </a:r>
          </a:p>
          <a:p>
            <a:r>
              <a:rPr lang="en-US" dirty="0"/>
              <a:t>Three contestants accepted the challenge: </a:t>
            </a:r>
          </a:p>
          <a:p>
            <a:pPr lvl="1"/>
            <a:r>
              <a:rPr lang="en-US" dirty="0"/>
              <a:t>The first two contestants captured the data in 144.5 hours and 100.5 hours. </a:t>
            </a:r>
          </a:p>
          <a:p>
            <a:pPr lvl="1"/>
            <a:r>
              <a:rPr lang="en-US" dirty="0"/>
              <a:t>The third contestant, a former Census Bureau employee named Herman Hollerith, completed the data capture process in 72.5 hours.</a:t>
            </a:r>
          </a:p>
          <a:p>
            <a:r>
              <a:rPr lang="en-US" dirty="0"/>
              <a:t>Next, the contestants had to prove that their designs could prepare data for tabulation </a:t>
            </a:r>
          </a:p>
          <a:p>
            <a:pPr lvl="1"/>
            <a:r>
              <a:rPr lang="en-US" dirty="0"/>
              <a:t>(i.e., by age category, race, gender, etc.). </a:t>
            </a:r>
          </a:p>
          <a:p>
            <a:pPr lvl="1"/>
            <a:r>
              <a:rPr lang="en-US" dirty="0"/>
              <a:t>Two contestants required 44.5 hours and 55.5 hours. </a:t>
            </a:r>
          </a:p>
          <a:p>
            <a:pPr lvl="1"/>
            <a:r>
              <a:rPr lang="en-US" dirty="0"/>
              <a:t>Hollerith completed the task in just 5.5 hours.</a:t>
            </a:r>
          </a:p>
          <a:p>
            <a:r>
              <a:rPr lang="en-US" dirty="0"/>
              <a:t>His company is a direct predecessor of IBM</a:t>
            </a:r>
          </a:p>
        </p:txBody>
      </p:sp>
      <p:pic>
        <p:nvPicPr>
          <p:cNvPr id="4098" name="Picture 2" descr="Hollerith's electronic tabulator, 1902.">
            <a:extLst>
              <a:ext uri="{FF2B5EF4-FFF2-40B4-BE49-F238E27FC236}">
                <a16:creationId xmlns:a16="http://schemas.microsoft.com/office/drawing/2014/main" id="{F90DE302-C5BD-FFE1-F588-5B4610106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1071" r="-2" b="17837"/>
          <a:stretch/>
        </p:blipFill>
        <p:spPr bwMode="auto">
          <a:xfrm>
            <a:off x="6172200" y="1825625"/>
            <a:ext cx="5181600" cy="4351338"/>
          </a:xfrm>
          <a:prstGeom prst="rect">
            <a:avLst/>
          </a:prstGeom>
          <a:solidFill>
            <a:srgbClr val="FFFFFF"/>
          </a:solidFill>
        </p:spPr>
      </p:pic>
      <p:sp>
        <p:nvSpPr>
          <p:cNvPr id="5" name="TextBox 4">
            <a:extLst>
              <a:ext uri="{FF2B5EF4-FFF2-40B4-BE49-F238E27FC236}">
                <a16:creationId xmlns:a16="http://schemas.microsoft.com/office/drawing/2014/main" id="{97B790D4-34A4-635E-08E7-069C3146E2E8}"/>
              </a:ext>
            </a:extLst>
          </p:cNvPr>
          <p:cNvSpPr txBox="1"/>
          <p:nvPr/>
        </p:nvSpPr>
        <p:spPr>
          <a:xfrm>
            <a:off x="838200" y="6308209"/>
            <a:ext cx="6258560" cy="369332"/>
          </a:xfrm>
          <a:prstGeom prst="rect">
            <a:avLst/>
          </a:prstGeom>
          <a:noFill/>
        </p:spPr>
        <p:txBody>
          <a:bodyPr wrap="square">
            <a:spAutoFit/>
          </a:bodyPr>
          <a:lstStyle/>
          <a:p>
            <a:r>
              <a:rPr lang="en-US" dirty="0">
                <a:hlinkClick r:id="rId3"/>
              </a:rPr>
              <a:t>Census.gov: The Hollerith Machine</a:t>
            </a:r>
            <a:endParaRPr lang="en-US" dirty="0"/>
          </a:p>
        </p:txBody>
      </p:sp>
    </p:spTree>
    <p:extLst>
      <p:ext uri="{BB962C8B-B14F-4D97-AF65-F5344CB8AC3E}">
        <p14:creationId xmlns:p14="http://schemas.microsoft.com/office/powerpoint/2010/main" val="876160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9E0B2-646A-82B5-D221-D1D53CF9258F}"/>
              </a:ext>
            </a:extLst>
          </p:cNvPr>
          <p:cNvSpPr>
            <a:spLocks noGrp="1"/>
          </p:cNvSpPr>
          <p:nvPr>
            <p:ph type="title"/>
          </p:nvPr>
        </p:nvSpPr>
        <p:spPr>
          <a:xfrm>
            <a:off x="838200" y="365125"/>
            <a:ext cx="10515600" cy="1325563"/>
          </a:xfrm>
        </p:spPr>
        <p:txBody>
          <a:bodyPr anchor="ctr">
            <a:normAutofit/>
          </a:bodyPr>
          <a:lstStyle/>
          <a:p>
            <a:r>
              <a:rPr lang="en-US" dirty="0"/>
              <a:t>Digital Data</a:t>
            </a:r>
          </a:p>
        </p:txBody>
      </p:sp>
      <p:pic>
        <p:nvPicPr>
          <p:cNvPr id="6146" name="Picture 2">
            <a:extLst>
              <a:ext uri="{FF2B5EF4-FFF2-40B4-BE49-F238E27FC236}">
                <a16:creationId xmlns:a16="http://schemas.microsoft.com/office/drawing/2014/main" id="{E9171A9D-F318-08B6-DFD9-59E285DD1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723" r="5343" b="1"/>
          <a:stretch/>
        </p:blipFill>
        <p:spPr bwMode="auto">
          <a:xfrm>
            <a:off x="838200" y="1825625"/>
            <a:ext cx="5181600" cy="4351338"/>
          </a:xfrm>
          <a:prstGeom prst="rect">
            <a:avLst/>
          </a:prstGeom>
          <a:solidFill>
            <a:srgbClr val="FFFFFF"/>
          </a:solidFill>
        </p:spPr>
      </p:pic>
      <p:sp>
        <p:nvSpPr>
          <p:cNvPr id="6151" name="Content Placeholder 3">
            <a:extLst>
              <a:ext uri="{FF2B5EF4-FFF2-40B4-BE49-F238E27FC236}">
                <a16:creationId xmlns:a16="http://schemas.microsoft.com/office/drawing/2014/main" id="{4AD88392-98AD-4585-91EA-9327FE0DB1B0}"/>
              </a:ext>
            </a:extLst>
          </p:cNvPr>
          <p:cNvSpPr>
            <a:spLocks noGrp="1"/>
          </p:cNvSpPr>
          <p:nvPr>
            <p:ph sz="half" idx="2"/>
          </p:nvPr>
        </p:nvSpPr>
        <p:spPr>
          <a:xfrm>
            <a:off x="6172200" y="1825625"/>
            <a:ext cx="5400040" cy="4351338"/>
          </a:xfrm>
        </p:spPr>
        <p:txBody>
          <a:bodyPr/>
          <a:lstStyle/>
          <a:p>
            <a:r>
              <a:rPr lang="en-US" dirty="0"/>
              <a:t>ENIAC was the first	programmable</a:t>
            </a:r>
          </a:p>
          <a:p>
            <a:pPr marL="0" indent="0">
              <a:buNone/>
            </a:pPr>
            <a:r>
              <a:rPr lang="en-US" dirty="0"/>
              <a:t>	electronic</a:t>
            </a:r>
          </a:p>
          <a:p>
            <a:pPr marL="0" indent="0">
              <a:buNone/>
            </a:pPr>
            <a:r>
              <a:rPr lang="en-US" dirty="0"/>
              <a:t>	general purpose</a:t>
            </a:r>
          </a:p>
          <a:p>
            <a:pPr marL="0" indent="0">
              <a:buNone/>
            </a:pPr>
            <a:r>
              <a:rPr lang="en-US" dirty="0"/>
              <a:t>	digital</a:t>
            </a:r>
          </a:p>
          <a:p>
            <a:pPr marL="0" indent="0">
              <a:buNone/>
            </a:pPr>
            <a:r>
              <a:rPr lang="en-US" dirty="0"/>
              <a:t>Computer</a:t>
            </a:r>
          </a:p>
          <a:p>
            <a:r>
              <a:rPr lang="en-US" dirty="0"/>
              <a:t>Completed in 1945</a:t>
            </a:r>
          </a:p>
          <a:p>
            <a:r>
              <a:rPr lang="en-US" dirty="0"/>
              <a:t>(some) can be visited at UPenn</a:t>
            </a:r>
          </a:p>
          <a:p>
            <a:endParaRPr lang="en-US" dirty="0"/>
          </a:p>
        </p:txBody>
      </p:sp>
    </p:spTree>
    <p:extLst>
      <p:ext uri="{BB962C8B-B14F-4D97-AF65-F5344CB8AC3E}">
        <p14:creationId xmlns:p14="http://schemas.microsoft.com/office/powerpoint/2010/main" val="2722041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5C2F650-133B-6C09-CE2D-BC16818B617E}"/>
              </a:ext>
            </a:extLst>
          </p:cNvPr>
          <p:cNvSpPr>
            <a:spLocks noGrp="1"/>
          </p:cNvSpPr>
          <p:nvPr>
            <p:ph type="title"/>
          </p:nvPr>
        </p:nvSpPr>
        <p:spPr>
          <a:xfrm>
            <a:off x="838200" y="365125"/>
            <a:ext cx="10515600" cy="1325563"/>
          </a:xfrm>
        </p:spPr>
        <p:txBody>
          <a:bodyPr/>
          <a:lstStyle/>
          <a:p>
            <a:r>
              <a:rPr lang="en-US" dirty="0"/>
              <a:t>Our Story So Far</a:t>
            </a:r>
          </a:p>
        </p:txBody>
      </p:sp>
      <p:sp>
        <p:nvSpPr>
          <p:cNvPr id="11" name="Content Placeholder 2">
            <a:extLst>
              <a:ext uri="{FF2B5EF4-FFF2-40B4-BE49-F238E27FC236}">
                <a16:creationId xmlns:a16="http://schemas.microsoft.com/office/drawing/2014/main" id="{F0209BC4-7CAC-ED3F-58E5-49EEB8EEA4C2}"/>
              </a:ext>
            </a:extLst>
          </p:cNvPr>
          <p:cNvSpPr>
            <a:spLocks noGrp="1"/>
          </p:cNvSpPr>
          <p:nvPr>
            <p:ph idx="1"/>
          </p:nvPr>
        </p:nvSpPr>
        <p:spPr>
          <a:xfrm>
            <a:off x="838200" y="1789611"/>
            <a:ext cx="10515600" cy="4387352"/>
          </a:xfrm>
        </p:spPr>
        <p:txBody>
          <a:bodyPr/>
          <a:lstStyle/>
          <a:p>
            <a:r>
              <a:rPr lang="en-US" dirty="0"/>
              <a:t>Governments and companies were collecting vast amounts of data</a:t>
            </a:r>
          </a:p>
          <a:p>
            <a:r>
              <a:rPr lang="en-US" dirty="0"/>
              <a:t>But they had difficulty:</a:t>
            </a:r>
          </a:p>
          <a:p>
            <a:pPr lvl="1"/>
            <a:r>
              <a:rPr lang="en-US" dirty="0"/>
              <a:t>Making it available</a:t>
            </a:r>
          </a:p>
          <a:p>
            <a:pPr lvl="1"/>
            <a:r>
              <a:rPr lang="en-US" dirty="0"/>
              <a:t>Performing analysis</a:t>
            </a:r>
          </a:p>
          <a:p>
            <a:r>
              <a:rPr lang="en-US" dirty="0"/>
              <a:t>Time-sharing compute systems built on mainframes</a:t>
            </a:r>
          </a:p>
          <a:p>
            <a:r>
              <a:rPr lang="en-US" dirty="0"/>
              <a:t>Theoretical developments such as relational databases</a:t>
            </a:r>
          </a:p>
          <a:p>
            <a:r>
              <a:rPr lang="en-US" dirty="0"/>
              <a:t>Software systems such as the SQL standard</a:t>
            </a:r>
          </a:p>
        </p:txBody>
      </p:sp>
    </p:spTree>
    <p:extLst>
      <p:ext uri="{BB962C8B-B14F-4D97-AF65-F5344CB8AC3E}">
        <p14:creationId xmlns:p14="http://schemas.microsoft.com/office/powerpoint/2010/main" val="1109110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27BC4-8ED2-4A42-294B-562082D244A0}"/>
              </a:ext>
            </a:extLst>
          </p:cNvPr>
          <p:cNvSpPr>
            <a:spLocks noGrp="1"/>
          </p:cNvSpPr>
          <p:nvPr>
            <p:ph type="title"/>
          </p:nvPr>
        </p:nvSpPr>
        <p:spPr/>
        <p:txBody>
          <a:bodyPr/>
          <a:lstStyle/>
          <a:p>
            <a:r>
              <a:rPr lang="en-US" dirty="0"/>
              <a:t>Data Goes Public</a:t>
            </a:r>
          </a:p>
        </p:txBody>
      </p:sp>
      <p:sp>
        <p:nvSpPr>
          <p:cNvPr id="3" name="Content Placeholder 2">
            <a:extLst>
              <a:ext uri="{FF2B5EF4-FFF2-40B4-BE49-F238E27FC236}">
                <a16:creationId xmlns:a16="http://schemas.microsoft.com/office/drawing/2014/main" id="{E2160BF9-67EF-FCF0-3A62-8998D8FD22D2}"/>
              </a:ext>
            </a:extLst>
          </p:cNvPr>
          <p:cNvSpPr>
            <a:spLocks noGrp="1"/>
          </p:cNvSpPr>
          <p:nvPr>
            <p:ph idx="1"/>
          </p:nvPr>
        </p:nvSpPr>
        <p:spPr/>
        <p:txBody>
          <a:bodyPr>
            <a:normAutofit fontScale="70000" lnSpcReduction="20000"/>
          </a:bodyPr>
          <a:lstStyle/>
          <a:p>
            <a:r>
              <a:rPr lang="en-US" dirty="0"/>
              <a:t>1985: NSF considered how it could provide greater access to the high-end computing resources at its recently established supercomputer centers</a:t>
            </a:r>
          </a:p>
          <a:p>
            <a:r>
              <a:rPr lang="en-US" dirty="0"/>
              <a:t>1986: NSFNET went online</a:t>
            </a:r>
          </a:p>
          <a:p>
            <a:pPr lvl="1"/>
            <a:r>
              <a:rPr lang="en-US" dirty="0"/>
              <a:t>connected the supercomputer centers at 56,000 bits per second</a:t>
            </a:r>
          </a:p>
          <a:p>
            <a:r>
              <a:rPr lang="en-US" dirty="0"/>
              <a:t>1988: Links were upgraded to 1.5 megabits per second</a:t>
            </a:r>
          </a:p>
          <a:p>
            <a:r>
              <a:rPr lang="en-US" dirty="0"/>
              <a:t>1991: </a:t>
            </a:r>
          </a:p>
          <a:p>
            <a:pPr lvl="1"/>
            <a:r>
              <a:rPr lang="en-US" dirty="0"/>
              <a:t>NSFNET backbone became the first national 45-megabits-per-second Internet network</a:t>
            </a:r>
          </a:p>
          <a:p>
            <a:pPr lvl="1"/>
            <a:r>
              <a:rPr lang="en-US" dirty="0"/>
              <a:t>The launch of the World Wide Web in 1991 by Tim Berners-Lee and colleagues at CERN</a:t>
            </a:r>
          </a:p>
          <a:p>
            <a:r>
              <a:rPr lang="en-US" dirty="0"/>
              <a:t>1993: </a:t>
            </a:r>
          </a:p>
          <a:p>
            <a:pPr lvl="1"/>
            <a:r>
              <a:rPr lang="en-US" dirty="0"/>
              <a:t>Over 2 million computers are connected to NSFNET</a:t>
            </a:r>
          </a:p>
          <a:p>
            <a:pPr lvl="1"/>
            <a:r>
              <a:rPr lang="en-US" dirty="0"/>
              <a:t>National Information Infrastructure Act of 1993, passed by the U.S. Congress, required NSF to allow public access over NSFNET</a:t>
            </a:r>
          </a:p>
          <a:p>
            <a:r>
              <a:rPr lang="en-US" dirty="0"/>
              <a:t>1995: NSF awarded contracts 3 network access points, to provide connection points between commercial networks, and one routing arbiter</a:t>
            </a:r>
          </a:p>
          <a:p>
            <a:r>
              <a:rPr lang="en-US" dirty="0"/>
              <a:t>1998: NSF transferred its NAPs and routing arbiter to the private sector</a:t>
            </a:r>
          </a:p>
          <a:p>
            <a:pPr marL="0" indent="0">
              <a:buNone/>
            </a:pPr>
            <a:endParaRPr lang="en-US" dirty="0"/>
          </a:p>
        </p:txBody>
      </p:sp>
      <p:sp>
        <p:nvSpPr>
          <p:cNvPr id="5" name="TextBox 4">
            <a:extLst>
              <a:ext uri="{FF2B5EF4-FFF2-40B4-BE49-F238E27FC236}">
                <a16:creationId xmlns:a16="http://schemas.microsoft.com/office/drawing/2014/main" id="{DACC5387-FC7C-B8D6-EF71-753411B63414}"/>
              </a:ext>
            </a:extLst>
          </p:cNvPr>
          <p:cNvSpPr txBox="1"/>
          <p:nvPr/>
        </p:nvSpPr>
        <p:spPr>
          <a:xfrm>
            <a:off x="726785" y="6211669"/>
            <a:ext cx="8505992" cy="369332"/>
          </a:xfrm>
          <a:prstGeom prst="rect">
            <a:avLst/>
          </a:prstGeom>
          <a:noFill/>
        </p:spPr>
        <p:txBody>
          <a:bodyPr wrap="square">
            <a:spAutoFit/>
          </a:bodyPr>
          <a:lstStyle/>
          <a:p>
            <a:r>
              <a:rPr lang="en-US" dirty="0">
                <a:hlinkClick r:id="rId2"/>
              </a:rPr>
              <a:t>A Brief History of NSF and the Internet | NSF - National Science Foundation</a:t>
            </a:r>
            <a:endParaRPr lang="en-US" dirty="0"/>
          </a:p>
        </p:txBody>
      </p:sp>
    </p:spTree>
    <p:extLst>
      <p:ext uri="{BB962C8B-B14F-4D97-AF65-F5344CB8AC3E}">
        <p14:creationId xmlns:p14="http://schemas.microsoft.com/office/powerpoint/2010/main" val="1837117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5E3AB-5A7A-2167-3E18-451D98EDC461}"/>
              </a:ext>
            </a:extLst>
          </p:cNvPr>
          <p:cNvSpPr>
            <a:spLocks noGrp="1"/>
          </p:cNvSpPr>
          <p:nvPr>
            <p:ph type="title"/>
          </p:nvPr>
        </p:nvSpPr>
        <p:spPr/>
        <p:txBody>
          <a:bodyPr/>
          <a:lstStyle/>
          <a:p>
            <a:r>
              <a:rPr lang="en-US" dirty="0"/>
              <a:t>What Produces Big Data?</a:t>
            </a:r>
          </a:p>
        </p:txBody>
      </p:sp>
      <p:sp>
        <p:nvSpPr>
          <p:cNvPr id="3" name="Content Placeholder 2">
            <a:extLst>
              <a:ext uri="{FF2B5EF4-FFF2-40B4-BE49-F238E27FC236}">
                <a16:creationId xmlns:a16="http://schemas.microsoft.com/office/drawing/2014/main" id="{3C424C72-3820-EC7E-D85C-48B561FA3CCC}"/>
              </a:ext>
            </a:extLst>
          </p:cNvPr>
          <p:cNvSpPr>
            <a:spLocks noGrp="1"/>
          </p:cNvSpPr>
          <p:nvPr>
            <p:ph idx="1"/>
          </p:nvPr>
        </p:nvSpPr>
        <p:spPr/>
        <p:txBody>
          <a:bodyPr/>
          <a:lstStyle/>
          <a:p>
            <a:r>
              <a:rPr lang="en-US" dirty="0"/>
              <a:t>Social Media Data</a:t>
            </a:r>
          </a:p>
          <a:p>
            <a:r>
              <a:rPr lang="en-US" dirty="0"/>
              <a:t>Stock Exchange Data</a:t>
            </a:r>
          </a:p>
          <a:p>
            <a:r>
              <a:rPr lang="en-US" dirty="0"/>
              <a:t>Power Grid Data</a:t>
            </a:r>
          </a:p>
          <a:p>
            <a:r>
              <a:rPr lang="en-US" dirty="0"/>
              <a:t>Transport Data</a:t>
            </a:r>
          </a:p>
          <a:p>
            <a:r>
              <a:rPr lang="en-US" dirty="0"/>
              <a:t>Search Engine Data</a:t>
            </a:r>
          </a:p>
          <a:p>
            <a:r>
              <a:rPr lang="en-US" dirty="0"/>
              <a:t>Sensor data</a:t>
            </a:r>
          </a:p>
          <a:p>
            <a:r>
              <a:rPr lang="en-US" dirty="0" err="1"/>
              <a:t>Etc</a:t>
            </a:r>
            <a:r>
              <a:rPr lang="en-US" dirty="0"/>
              <a:t>….</a:t>
            </a:r>
          </a:p>
        </p:txBody>
      </p:sp>
    </p:spTree>
    <p:extLst>
      <p:ext uri="{BB962C8B-B14F-4D97-AF65-F5344CB8AC3E}">
        <p14:creationId xmlns:p14="http://schemas.microsoft.com/office/powerpoint/2010/main" val="236471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42F36-A9FB-2264-4B72-34A1A09F5DF5}"/>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71A9C18A-5AF5-C788-1CB5-D3A6341FDD28}"/>
              </a:ext>
            </a:extLst>
          </p:cNvPr>
          <p:cNvSpPr>
            <a:spLocks noGrp="1"/>
          </p:cNvSpPr>
          <p:nvPr>
            <p:ph idx="1"/>
          </p:nvPr>
        </p:nvSpPr>
        <p:spPr/>
        <p:txBody>
          <a:bodyPr/>
          <a:lstStyle/>
          <a:p>
            <a:r>
              <a:rPr lang="en-US" dirty="0"/>
              <a:t>Defining Big Data</a:t>
            </a:r>
          </a:p>
          <a:p>
            <a:r>
              <a:rPr lang="en-US" dirty="0"/>
              <a:t>Challenges of Big Data</a:t>
            </a:r>
          </a:p>
          <a:p>
            <a:r>
              <a:rPr lang="en-US" dirty="0"/>
              <a:t>Solutions</a:t>
            </a:r>
          </a:p>
          <a:p>
            <a:r>
              <a:rPr lang="en-US" dirty="0"/>
              <a:t>Uses</a:t>
            </a:r>
          </a:p>
          <a:p>
            <a:endParaRPr lang="en-US" dirty="0"/>
          </a:p>
        </p:txBody>
      </p:sp>
    </p:spTree>
    <p:extLst>
      <p:ext uri="{BB962C8B-B14F-4D97-AF65-F5344CB8AC3E}">
        <p14:creationId xmlns:p14="http://schemas.microsoft.com/office/powerpoint/2010/main" val="260229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22474-149D-05D2-A53D-FCB8F88C41D1}"/>
              </a:ext>
            </a:extLst>
          </p:cNvPr>
          <p:cNvSpPr>
            <a:spLocks noGrp="1"/>
          </p:cNvSpPr>
          <p:nvPr>
            <p:ph type="title"/>
          </p:nvPr>
        </p:nvSpPr>
        <p:spPr/>
        <p:txBody>
          <a:bodyPr/>
          <a:lstStyle/>
          <a:p>
            <a:r>
              <a:rPr lang="en-US" dirty="0"/>
              <a:t>Types of Data</a:t>
            </a:r>
          </a:p>
        </p:txBody>
      </p:sp>
      <p:sp>
        <p:nvSpPr>
          <p:cNvPr id="3" name="Content Placeholder 2">
            <a:extLst>
              <a:ext uri="{FF2B5EF4-FFF2-40B4-BE49-F238E27FC236}">
                <a16:creationId xmlns:a16="http://schemas.microsoft.com/office/drawing/2014/main" id="{D509CCCA-534E-463A-74A5-223C9B9F714B}"/>
              </a:ext>
            </a:extLst>
          </p:cNvPr>
          <p:cNvSpPr>
            <a:spLocks noGrp="1"/>
          </p:cNvSpPr>
          <p:nvPr>
            <p:ph idx="1"/>
          </p:nvPr>
        </p:nvSpPr>
        <p:spPr/>
        <p:txBody>
          <a:bodyPr>
            <a:normAutofit/>
          </a:bodyPr>
          <a:lstStyle/>
          <a:p>
            <a:r>
              <a:rPr lang="en-US" dirty="0"/>
              <a:t>Structured</a:t>
            </a:r>
          </a:p>
          <a:p>
            <a:pPr lvl="1"/>
            <a:r>
              <a:rPr lang="en-US" dirty="0"/>
              <a:t>SQL</a:t>
            </a:r>
          </a:p>
          <a:p>
            <a:pPr lvl="1"/>
            <a:r>
              <a:rPr lang="en-US" dirty="0"/>
              <a:t>Relational Databases</a:t>
            </a:r>
          </a:p>
          <a:p>
            <a:r>
              <a:rPr lang="en-US" dirty="0"/>
              <a:t>Semi-Structured</a:t>
            </a:r>
          </a:p>
          <a:p>
            <a:pPr lvl="1"/>
            <a:r>
              <a:rPr lang="en-US" dirty="0"/>
              <a:t>NOSQL</a:t>
            </a:r>
          </a:p>
          <a:p>
            <a:pPr lvl="1"/>
            <a:r>
              <a:rPr lang="en-US" dirty="0" err="1"/>
              <a:t>Key:Value</a:t>
            </a:r>
            <a:r>
              <a:rPr lang="en-US" dirty="0"/>
              <a:t> stores (JSON, XML)</a:t>
            </a:r>
          </a:p>
          <a:p>
            <a:r>
              <a:rPr lang="en-US" dirty="0"/>
              <a:t>Unstructured</a:t>
            </a:r>
          </a:p>
          <a:p>
            <a:pPr lvl="1"/>
            <a:r>
              <a:rPr lang="en-US" dirty="0"/>
              <a:t>BLOBs (Audio, Video, pickle)</a:t>
            </a:r>
          </a:p>
          <a:p>
            <a:endParaRPr lang="en-US" dirty="0"/>
          </a:p>
        </p:txBody>
      </p:sp>
    </p:spTree>
    <p:extLst>
      <p:ext uri="{BB962C8B-B14F-4D97-AF65-F5344CB8AC3E}">
        <p14:creationId xmlns:p14="http://schemas.microsoft.com/office/powerpoint/2010/main" val="2289246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3D89-75D6-DDA3-6C11-BFB1574E145E}"/>
              </a:ext>
            </a:extLst>
          </p:cNvPr>
          <p:cNvSpPr>
            <a:spLocks noGrp="1"/>
          </p:cNvSpPr>
          <p:nvPr>
            <p:ph type="title"/>
          </p:nvPr>
        </p:nvSpPr>
        <p:spPr/>
        <p:txBody>
          <a:bodyPr/>
          <a:lstStyle/>
          <a:p>
            <a:r>
              <a:rPr lang="en-US" dirty="0"/>
              <a:t>Structured Data</a:t>
            </a:r>
          </a:p>
        </p:txBody>
      </p:sp>
      <p:sp>
        <p:nvSpPr>
          <p:cNvPr id="3" name="Content Placeholder 2">
            <a:extLst>
              <a:ext uri="{FF2B5EF4-FFF2-40B4-BE49-F238E27FC236}">
                <a16:creationId xmlns:a16="http://schemas.microsoft.com/office/drawing/2014/main" id="{EA03D355-42B1-75D1-EF84-D2A6D9C6B91F}"/>
              </a:ext>
            </a:extLst>
          </p:cNvPr>
          <p:cNvSpPr>
            <a:spLocks noGrp="1"/>
          </p:cNvSpPr>
          <p:nvPr>
            <p:ph idx="1"/>
          </p:nvPr>
        </p:nvSpPr>
        <p:spPr/>
        <p:txBody>
          <a:bodyPr>
            <a:normAutofit/>
          </a:bodyPr>
          <a:lstStyle/>
          <a:p>
            <a:r>
              <a:rPr lang="en-US" dirty="0"/>
              <a:t>Organized into a formatted repo (typically a database)</a:t>
            </a:r>
          </a:p>
          <a:p>
            <a:r>
              <a:rPr lang="en-US" dirty="0"/>
              <a:t>Data that can be stored into rows and columns </a:t>
            </a:r>
          </a:p>
          <a:p>
            <a:r>
              <a:rPr lang="en-US" dirty="0"/>
              <a:t>Conforms to a pre-defined schema</a:t>
            </a:r>
          </a:p>
          <a:p>
            <a:r>
              <a:rPr lang="en-US" dirty="0"/>
              <a:t>Contains relational keys and can be mapped into pre-designated fields</a:t>
            </a:r>
          </a:p>
          <a:p>
            <a:r>
              <a:rPr lang="en-US" dirty="0"/>
              <a:t>Use Cases:</a:t>
            </a:r>
          </a:p>
          <a:p>
            <a:pPr lvl="1"/>
            <a:r>
              <a:rPr lang="en-US" dirty="0"/>
              <a:t>Customer Relationship Management (CRM) systems</a:t>
            </a:r>
          </a:p>
          <a:p>
            <a:pPr lvl="1"/>
            <a:r>
              <a:rPr lang="en-US" dirty="0"/>
              <a:t>Financial systems and accounting databases</a:t>
            </a:r>
          </a:p>
          <a:p>
            <a:pPr lvl="1"/>
            <a:r>
              <a:rPr lang="en-US" dirty="0"/>
              <a:t>Inventory management systems​ </a:t>
            </a:r>
          </a:p>
          <a:p>
            <a:endParaRPr lang="en-US" dirty="0"/>
          </a:p>
        </p:txBody>
      </p:sp>
    </p:spTree>
    <p:extLst>
      <p:ext uri="{BB962C8B-B14F-4D97-AF65-F5344CB8AC3E}">
        <p14:creationId xmlns:p14="http://schemas.microsoft.com/office/powerpoint/2010/main" val="3911404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65C93-EBB4-5C35-2D9D-8F8E4C7462DF}"/>
              </a:ext>
            </a:extLst>
          </p:cNvPr>
          <p:cNvSpPr>
            <a:spLocks noGrp="1"/>
          </p:cNvSpPr>
          <p:nvPr>
            <p:ph type="title"/>
          </p:nvPr>
        </p:nvSpPr>
        <p:spPr/>
        <p:txBody>
          <a:bodyPr/>
          <a:lstStyle/>
          <a:p>
            <a:r>
              <a:rPr lang="en-US" dirty="0"/>
              <a:t>Semi-Structured Data</a:t>
            </a:r>
          </a:p>
        </p:txBody>
      </p:sp>
      <p:sp>
        <p:nvSpPr>
          <p:cNvPr id="3" name="Content Placeholder 2">
            <a:extLst>
              <a:ext uri="{FF2B5EF4-FFF2-40B4-BE49-F238E27FC236}">
                <a16:creationId xmlns:a16="http://schemas.microsoft.com/office/drawing/2014/main" id="{039B67BD-D715-0E1E-D632-B6D0281681A8}"/>
              </a:ext>
            </a:extLst>
          </p:cNvPr>
          <p:cNvSpPr>
            <a:spLocks noGrp="1"/>
          </p:cNvSpPr>
          <p:nvPr>
            <p:ph idx="1"/>
          </p:nvPr>
        </p:nvSpPr>
        <p:spPr/>
        <p:txBody>
          <a:bodyPr/>
          <a:lstStyle/>
          <a:p>
            <a:r>
              <a:rPr lang="en-US" dirty="0"/>
              <a:t>Information that does not reside in a relational database</a:t>
            </a:r>
          </a:p>
          <a:p>
            <a:r>
              <a:rPr lang="en-US" dirty="0"/>
              <a:t>Can contains organizational properties that make is easier to analyze</a:t>
            </a:r>
          </a:p>
          <a:p>
            <a:r>
              <a:rPr lang="en-US" dirty="0"/>
              <a:t>Sometimes can be stored in a relational database, however not often</a:t>
            </a:r>
          </a:p>
          <a:p>
            <a:r>
              <a:rPr lang="en-US" dirty="0"/>
              <a:t>Use Cases:</a:t>
            </a:r>
          </a:p>
          <a:p>
            <a:pPr lvl="1"/>
            <a:r>
              <a:rPr lang="en-US" dirty="0"/>
              <a:t>Content management systems</a:t>
            </a:r>
          </a:p>
          <a:p>
            <a:pPr lvl="1"/>
            <a:r>
              <a:rPr lang="en-US" dirty="0"/>
              <a:t>E-commerce platforms storing product information</a:t>
            </a:r>
          </a:p>
          <a:p>
            <a:pPr lvl="1"/>
            <a:r>
              <a:rPr lang="en-US" dirty="0"/>
              <a:t>Applications requiring flexible and scalable data models​</a:t>
            </a:r>
          </a:p>
          <a:p>
            <a:endParaRPr lang="en-US" dirty="0"/>
          </a:p>
        </p:txBody>
      </p:sp>
    </p:spTree>
    <p:extLst>
      <p:ext uri="{BB962C8B-B14F-4D97-AF65-F5344CB8AC3E}">
        <p14:creationId xmlns:p14="http://schemas.microsoft.com/office/powerpoint/2010/main" val="3978656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CB6D-4816-DAE7-F1B5-55CD166DDD0E}"/>
              </a:ext>
            </a:extLst>
          </p:cNvPr>
          <p:cNvSpPr>
            <a:spLocks noGrp="1"/>
          </p:cNvSpPr>
          <p:nvPr>
            <p:ph type="title"/>
          </p:nvPr>
        </p:nvSpPr>
        <p:spPr/>
        <p:txBody>
          <a:bodyPr/>
          <a:lstStyle/>
          <a:p>
            <a:r>
              <a:rPr lang="en-US" dirty="0"/>
              <a:t>Unstructured Data</a:t>
            </a:r>
          </a:p>
        </p:txBody>
      </p:sp>
      <p:sp>
        <p:nvSpPr>
          <p:cNvPr id="3" name="Content Placeholder 2">
            <a:extLst>
              <a:ext uri="{FF2B5EF4-FFF2-40B4-BE49-F238E27FC236}">
                <a16:creationId xmlns:a16="http://schemas.microsoft.com/office/drawing/2014/main" id="{A9569047-799A-2E89-BFA8-F5D68DA687C6}"/>
              </a:ext>
            </a:extLst>
          </p:cNvPr>
          <p:cNvSpPr>
            <a:spLocks noGrp="1"/>
          </p:cNvSpPr>
          <p:nvPr>
            <p:ph idx="1"/>
          </p:nvPr>
        </p:nvSpPr>
        <p:spPr/>
        <p:txBody>
          <a:bodyPr/>
          <a:lstStyle/>
          <a:p>
            <a:r>
              <a:rPr lang="en-US" dirty="0"/>
              <a:t>Cannot be organized in a predefined manner</a:t>
            </a:r>
          </a:p>
          <a:p>
            <a:r>
              <a:rPr lang="en-US" dirty="0"/>
              <a:t>Has no predefined data model</a:t>
            </a:r>
          </a:p>
          <a:p>
            <a:r>
              <a:rPr lang="en-US" dirty="0"/>
              <a:t>Require alternative platforms for storage and analytics</a:t>
            </a:r>
          </a:p>
          <a:p>
            <a:pPr lvl="1"/>
            <a:r>
              <a:rPr lang="en-US" dirty="0"/>
              <a:t>Social media data storage</a:t>
            </a:r>
          </a:p>
          <a:p>
            <a:pPr lvl="1"/>
            <a:r>
              <a:rPr lang="en-US" dirty="0"/>
              <a:t>Audio/Video files</a:t>
            </a:r>
          </a:p>
          <a:p>
            <a:pPr lvl="1"/>
            <a:r>
              <a:rPr lang="en-US" dirty="0"/>
              <a:t>Internet of Things (IoT) sensor data storage</a:t>
            </a:r>
          </a:p>
        </p:txBody>
      </p:sp>
    </p:spTree>
    <p:extLst>
      <p:ext uri="{BB962C8B-B14F-4D97-AF65-F5344CB8AC3E}">
        <p14:creationId xmlns:p14="http://schemas.microsoft.com/office/powerpoint/2010/main" val="4215016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A970-098D-8E3F-9DE4-027B574E70F3}"/>
              </a:ext>
            </a:extLst>
          </p:cNvPr>
          <p:cNvSpPr>
            <a:spLocks noGrp="1"/>
          </p:cNvSpPr>
          <p:nvPr>
            <p:ph type="title"/>
          </p:nvPr>
        </p:nvSpPr>
        <p:spPr/>
        <p:txBody>
          <a:bodyPr/>
          <a:lstStyle/>
          <a:p>
            <a:r>
              <a:rPr lang="en-US" sz="3200" dirty="0"/>
              <a:t>Small </a:t>
            </a:r>
            <a:r>
              <a:rPr lang="en-US" dirty="0"/>
              <a:t>vs </a:t>
            </a:r>
            <a:r>
              <a:rPr lang="en-US" sz="6600" dirty="0"/>
              <a:t>Big</a:t>
            </a:r>
            <a:r>
              <a:rPr lang="en-US" dirty="0"/>
              <a:t> Data Issues</a:t>
            </a:r>
          </a:p>
        </p:txBody>
      </p:sp>
      <p:graphicFrame>
        <p:nvGraphicFramePr>
          <p:cNvPr id="4" name="Content Placeholder 3">
            <a:extLst>
              <a:ext uri="{FF2B5EF4-FFF2-40B4-BE49-F238E27FC236}">
                <a16:creationId xmlns:a16="http://schemas.microsoft.com/office/drawing/2014/main" id="{CE9F5C9F-6928-80C3-83D0-910FC5F2BDF7}"/>
              </a:ext>
            </a:extLst>
          </p:cNvPr>
          <p:cNvGraphicFramePr>
            <a:graphicFrameLocks noGrp="1"/>
          </p:cNvGraphicFramePr>
          <p:nvPr>
            <p:ph idx="1"/>
            <p:extLst>
              <p:ext uri="{D42A27DB-BD31-4B8C-83A1-F6EECF244321}">
                <p14:modId xmlns:p14="http://schemas.microsoft.com/office/powerpoint/2010/main" val="3272181716"/>
              </p:ext>
            </p:extLst>
          </p:nvPr>
        </p:nvGraphicFramePr>
        <p:xfrm>
          <a:off x="838200" y="1789113"/>
          <a:ext cx="10515597" cy="367284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06536617"/>
                    </a:ext>
                  </a:extLst>
                </a:gridCol>
                <a:gridCol w="3505199">
                  <a:extLst>
                    <a:ext uri="{9D8B030D-6E8A-4147-A177-3AD203B41FA5}">
                      <a16:colId xmlns:a16="http://schemas.microsoft.com/office/drawing/2014/main" val="528045239"/>
                    </a:ext>
                  </a:extLst>
                </a:gridCol>
                <a:gridCol w="3505199">
                  <a:extLst>
                    <a:ext uri="{9D8B030D-6E8A-4147-A177-3AD203B41FA5}">
                      <a16:colId xmlns:a16="http://schemas.microsoft.com/office/drawing/2014/main" val="2358270665"/>
                    </a:ext>
                  </a:extLst>
                </a:gridCol>
              </a:tblGrid>
              <a:tr h="370840">
                <a:tc>
                  <a:txBody>
                    <a:bodyPr/>
                    <a:lstStyle/>
                    <a:p>
                      <a:endParaRPr lang="en-US" dirty="0"/>
                    </a:p>
                  </a:txBody>
                  <a:tcPr/>
                </a:tc>
                <a:tc>
                  <a:txBody>
                    <a:bodyPr/>
                    <a:lstStyle/>
                    <a:p>
                      <a:r>
                        <a:rPr lang="en-US" dirty="0"/>
                        <a:t>Small Data is usually…</a:t>
                      </a:r>
                    </a:p>
                  </a:txBody>
                  <a:tcPr/>
                </a:tc>
                <a:tc>
                  <a:txBody>
                    <a:bodyPr/>
                    <a:lstStyle/>
                    <a:p>
                      <a:r>
                        <a:rPr lang="en-US" dirty="0"/>
                        <a:t>Big Data is usually…</a:t>
                      </a:r>
                    </a:p>
                  </a:txBody>
                  <a:tcPr/>
                </a:tc>
                <a:extLst>
                  <a:ext uri="{0D108BD9-81ED-4DB2-BD59-A6C34878D82A}">
                    <a16:rowId xmlns:a16="http://schemas.microsoft.com/office/drawing/2014/main" val="3548313171"/>
                  </a:ext>
                </a:extLst>
              </a:tr>
              <a:tr h="370840">
                <a:tc>
                  <a:txBody>
                    <a:bodyPr/>
                    <a:lstStyle/>
                    <a:p>
                      <a:r>
                        <a:rPr lang="en-US" dirty="0"/>
                        <a:t>Purpose</a:t>
                      </a:r>
                    </a:p>
                  </a:txBody>
                  <a:tcPr/>
                </a:tc>
                <a:tc>
                  <a:txBody>
                    <a:bodyPr/>
                    <a:lstStyle/>
                    <a:p>
                      <a:r>
                        <a:rPr lang="en-US" dirty="0"/>
                        <a:t>Gathered for a specific goal</a:t>
                      </a:r>
                    </a:p>
                  </a:txBody>
                  <a:tcPr/>
                </a:tc>
                <a:tc>
                  <a:txBody>
                    <a:bodyPr/>
                    <a:lstStyle/>
                    <a:p>
                      <a:r>
                        <a:rPr lang="en-US" dirty="0"/>
                        <a:t>May or may not be gathered for analytical purpose</a:t>
                      </a:r>
                    </a:p>
                  </a:txBody>
                  <a:tcPr/>
                </a:tc>
                <a:extLst>
                  <a:ext uri="{0D108BD9-81ED-4DB2-BD59-A6C34878D82A}">
                    <a16:rowId xmlns:a16="http://schemas.microsoft.com/office/drawing/2014/main" val="1302832498"/>
                  </a:ext>
                </a:extLst>
              </a:tr>
              <a:tr h="370840">
                <a:tc>
                  <a:txBody>
                    <a:bodyPr/>
                    <a:lstStyle/>
                    <a:p>
                      <a:r>
                        <a:rPr lang="en-US" dirty="0"/>
                        <a:t>Location</a:t>
                      </a:r>
                    </a:p>
                  </a:txBody>
                  <a:tcPr/>
                </a:tc>
                <a:tc>
                  <a:txBody>
                    <a:bodyPr/>
                    <a:lstStyle/>
                    <a:p>
                      <a:r>
                        <a:rPr lang="en-US" dirty="0"/>
                        <a:t>One computer / file</a:t>
                      </a:r>
                    </a:p>
                  </a:txBody>
                  <a:tcPr/>
                </a:tc>
                <a:tc>
                  <a:txBody>
                    <a:bodyPr/>
                    <a:lstStyle/>
                    <a:p>
                      <a:r>
                        <a:rPr lang="en-US" dirty="0"/>
                        <a:t>Many systems / files</a:t>
                      </a:r>
                    </a:p>
                  </a:txBody>
                  <a:tcPr/>
                </a:tc>
                <a:extLst>
                  <a:ext uri="{0D108BD9-81ED-4DB2-BD59-A6C34878D82A}">
                    <a16:rowId xmlns:a16="http://schemas.microsoft.com/office/drawing/2014/main" val="249541780"/>
                  </a:ext>
                </a:extLst>
              </a:tr>
              <a:tr h="370840">
                <a:tc>
                  <a:txBody>
                    <a:bodyPr/>
                    <a:lstStyle/>
                    <a:p>
                      <a:r>
                        <a:rPr lang="en-US" dirty="0"/>
                        <a:t>Structure</a:t>
                      </a:r>
                    </a:p>
                  </a:txBody>
                  <a:tcPr/>
                </a:tc>
                <a:tc>
                  <a:txBody>
                    <a:bodyPr/>
                    <a:lstStyle/>
                    <a:p>
                      <a:r>
                        <a:rPr lang="en-US" dirty="0"/>
                        <a:t>Tabular or Excel</a:t>
                      </a:r>
                    </a:p>
                  </a:txBody>
                  <a:tcPr/>
                </a:tc>
                <a:tc>
                  <a:txBody>
                    <a:bodyPr/>
                    <a:lstStyle/>
                    <a:p>
                      <a:r>
                        <a:rPr lang="en-US" dirty="0"/>
                        <a:t>May have multiple formats</a:t>
                      </a:r>
                    </a:p>
                  </a:txBody>
                  <a:tcPr/>
                </a:tc>
                <a:extLst>
                  <a:ext uri="{0D108BD9-81ED-4DB2-BD59-A6C34878D82A}">
                    <a16:rowId xmlns:a16="http://schemas.microsoft.com/office/drawing/2014/main" val="1848177750"/>
                  </a:ext>
                </a:extLst>
              </a:tr>
              <a:tr h="370840">
                <a:tc>
                  <a:txBody>
                    <a:bodyPr/>
                    <a:lstStyle/>
                    <a:p>
                      <a:r>
                        <a:rPr lang="en-US" dirty="0"/>
                        <a:t>Preparation</a:t>
                      </a:r>
                    </a:p>
                  </a:txBody>
                  <a:tcPr/>
                </a:tc>
                <a:tc>
                  <a:txBody>
                    <a:bodyPr/>
                    <a:lstStyle/>
                    <a:p>
                      <a:r>
                        <a:rPr lang="en-US" dirty="0"/>
                        <a:t>End user for their own goals</a:t>
                      </a:r>
                    </a:p>
                  </a:txBody>
                  <a:tcPr/>
                </a:tc>
                <a:tc>
                  <a:txBody>
                    <a:bodyPr/>
                    <a:lstStyle/>
                    <a:p>
                      <a:r>
                        <a:rPr lang="en-US" dirty="0"/>
                        <a:t>Prepared and used by separate people</a:t>
                      </a:r>
                    </a:p>
                  </a:txBody>
                  <a:tcPr/>
                </a:tc>
                <a:extLst>
                  <a:ext uri="{0D108BD9-81ED-4DB2-BD59-A6C34878D82A}">
                    <a16:rowId xmlns:a16="http://schemas.microsoft.com/office/drawing/2014/main" val="254229533"/>
                  </a:ext>
                </a:extLst>
              </a:tr>
              <a:tr h="370840">
                <a:tc>
                  <a:txBody>
                    <a:bodyPr/>
                    <a:lstStyle/>
                    <a:p>
                      <a:r>
                        <a:rPr lang="en-US" dirty="0"/>
                        <a:t>Gathering</a:t>
                      </a:r>
                    </a:p>
                  </a:txBody>
                  <a:tcPr/>
                </a:tc>
                <a:tc>
                  <a:txBody>
                    <a:bodyPr/>
                    <a:lstStyle/>
                    <a:p>
                      <a:r>
                        <a:rPr lang="en-US" dirty="0"/>
                        <a:t>Often collected with a single method</a:t>
                      </a:r>
                    </a:p>
                  </a:txBody>
                  <a:tcPr/>
                </a:tc>
                <a:tc>
                  <a:txBody>
                    <a:bodyPr/>
                    <a:lstStyle/>
                    <a:p>
                      <a:r>
                        <a:rPr lang="en-US" dirty="0"/>
                        <a:t>May incorporate multiple incorporation methods</a:t>
                      </a:r>
                    </a:p>
                  </a:txBody>
                  <a:tcPr/>
                </a:tc>
                <a:extLst>
                  <a:ext uri="{0D108BD9-81ED-4DB2-BD59-A6C34878D82A}">
                    <a16:rowId xmlns:a16="http://schemas.microsoft.com/office/drawing/2014/main" val="322873632"/>
                  </a:ext>
                </a:extLst>
              </a:tr>
              <a:tr h="497380">
                <a:tc>
                  <a:txBody>
                    <a:bodyPr/>
                    <a:lstStyle/>
                    <a:p>
                      <a:r>
                        <a:rPr lang="en-US" dirty="0"/>
                        <a:t>Governance</a:t>
                      </a:r>
                    </a:p>
                  </a:txBody>
                  <a:tcPr/>
                </a:tc>
                <a:tc>
                  <a:txBody>
                    <a:bodyPr/>
                    <a:lstStyle/>
                    <a:p>
                      <a:r>
                        <a:rPr lang="en-US" dirty="0"/>
                        <a:t>Single source</a:t>
                      </a:r>
                    </a:p>
                  </a:txBody>
                  <a:tcPr/>
                </a:tc>
                <a:tc>
                  <a:txBody>
                    <a:bodyPr/>
                    <a:lstStyle/>
                    <a:p>
                      <a:r>
                        <a:rPr lang="en-US" dirty="0"/>
                        <a:t>May involve multiple sources, each with own special rules</a:t>
                      </a:r>
                    </a:p>
                  </a:txBody>
                  <a:tcPr/>
                </a:tc>
                <a:extLst>
                  <a:ext uri="{0D108BD9-81ED-4DB2-BD59-A6C34878D82A}">
                    <a16:rowId xmlns:a16="http://schemas.microsoft.com/office/drawing/2014/main" val="3607576452"/>
                  </a:ext>
                </a:extLst>
              </a:tr>
            </a:tbl>
          </a:graphicData>
        </a:graphic>
      </p:graphicFrame>
    </p:spTree>
    <p:extLst>
      <p:ext uri="{BB962C8B-B14F-4D97-AF65-F5344CB8AC3E}">
        <p14:creationId xmlns:p14="http://schemas.microsoft.com/office/powerpoint/2010/main" val="3925465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D100E-C77F-43A9-51D5-E96F4CA51A7E}"/>
              </a:ext>
            </a:extLst>
          </p:cNvPr>
          <p:cNvSpPr>
            <a:spLocks noGrp="1"/>
          </p:cNvSpPr>
          <p:nvPr>
            <p:ph type="title"/>
          </p:nvPr>
        </p:nvSpPr>
        <p:spPr>
          <a:xfrm>
            <a:off x="838200" y="365125"/>
            <a:ext cx="10515600" cy="1325563"/>
          </a:xfrm>
        </p:spPr>
        <p:txBody>
          <a:bodyPr anchor="ctr">
            <a:normAutofit/>
          </a:bodyPr>
          <a:lstStyle/>
          <a:p>
            <a:r>
              <a:rPr lang="en-US" dirty="0"/>
              <a:t>Scaling Up for Big Data: Vertical</a:t>
            </a:r>
          </a:p>
        </p:txBody>
      </p:sp>
      <p:sp>
        <p:nvSpPr>
          <p:cNvPr id="3" name="Content Placeholder 2">
            <a:extLst>
              <a:ext uri="{FF2B5EF4-FFF2-40B4-BE49-F238E27FC236}">
                <a16:creationId xmlns:a16="http://schemas.microsoft.com/office/drawing/2014/main" id="{4293F67A-5224-61C5-C345-45FDC6821E7A}"/>
              </a:ext>
            </a:extLst>
          </p:cNvPr>
          <p:cNvSpPr>
            <a:spLocks noGrp="1"/>
          </p:cNvSpPr>
          <p:nvPr>
            <p:ph sz="half" idx="1"/>
          </p:nvPr>
        </p:nvSpPr>
        <p:spPr>
          <a:xfrm>
            <a:off x="838200" y="1825625"/>
            <a:ext cx="5181600" cy="4351338"/>
          </a:xfrm>
        </p:spPr>
        <p:txBody>
          <a:bodyPr>
            <a:normAutofit/>
          </a:bodyPr>
          <a:lstStyle/>
          <a:p>
            <a:r>
              <a:rPr lang="en-US" dirty="0"/>
              <a:t>When you need a bigger boat</a:t>
            </a:r>
          </a:p>
          <a:p>
            <a:r>
              <a:rPr lang="en-US" dirty="0"/>
              <a:t>Get a “bigger” machine (More CPU, GPU, RAM, Storage, etc.)</a:t>
            </a:r>
          </a:p>
          <a:p>
            <a:r>
              <a:rPr lang="en-US" dirty="0"/>
              <a:t>Quickly gets more expensive and reaches hardware limits</a:t>
            </a:r>
          </a:p>
          <a:p>
            <a:r>
              <a:rPr lang="en-US" dirty="0"/>
              <a:t>More downtime</a:t>
            </a:r>
          </a:p>
          <a:p>
            <a:r>
              <a:rPr lang="en-US" dirty="0"/>
              <a:t>Can be easier to manage</a:t>
            </a:r>
          </a:p>
          <a:p>
            <a:pPr marL="0" indent="0">
              <a:buNone/>
            </a:pPr>
            <a:endParaRPr lang="en-US" dirty="0"/>
          </a:p>
        </p:txBody>
      </p:sp>
      <p:pic>
        <p:nvPicPr>
          <p:cNvPr id="8194" name="Picture 2" descr="Image result for jaws bigger boat">
            <a:extLst>
              <a:ext uri="{FF2B5EF4-FFF2-40B4-BE49-F238E27FC236}">
                <a16:creationId xmlns:a16="http://schemas.microsoft.com/office/drawing/2014/main" id="{0DB27772-3A08-8D33-86D7-4628F2E2D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591" r="18343" b="1"/>
          <a:stretch/>
        </p:blipFill>
        <p:spPr bwMode="auto">
          <a:xfrm>
            <a:off x="6172200" y="1825625"/>
            <a:ext cx="5181600" cy="4351338"/>
          </a:xfrm>
          <a:prstGeom prst="rect">
            <a:avLst/>
          </a:prstGeom>
          <a:solidFill>
            <a:srgbClr val="FFFFFF"/>
          </a:solidFill>
        </p:spPr>
      </p:pic>
    </p:spTree>
    <p:extLst>
      <p:ext uri="{BB962C8B-B14F-4D97-AF65-F5344CB8AC3E}">
        <p14:creationId xmlns:p14="http://schemas.microsoft.com/office/powerpoint/2010/main" val="1492453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42054-B38F-585C-362E-2E32A852D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E8C653-7442-1951-4FE9-C265E982F80B}"/>
              </a:ext>
            </a:extLst>
          </p:cNvPr>
          <p:cNvSpPr>
            <a:spLocks noGrp="1"/>
          </p:cNvSpPr>
          <p:nvPr>
            <p:ph type="title"/>
          </p:nvPr>
        </p:nvSpPr>
        <p:spPr>
          <a:xfrm>
            <a:off x="838200" y="365125"/>
            <a:ext cx="10515600" cy="1325563"/>
          </a:xfrm>
        </p:spPr>
        <p:txBody>
          <a:bodyPr anchor="ctr">
            <a:normAutofit/>
          </a:bodyPr>
          <a:lstStyle/>
          <a:p>
            <a:r>
              <a:rPr lang="en-US" dirty="0"/>
              <a:t>Scaling Out for Big Data: Horizontal</a:t>
            </a:r>
          </a:p>
        </p:txBody>
      </p:sp>
      <p:sp>
        <p:nvSpPr>
          <p:cNvPr id="3" name="Content Placeholder 2">
            <a:extLst>
              <a:ext uri="{FF2B5EF4-FFF2-40B4-BE49-F238E27FC236}">
                <a16:creationId xmlns:a16="http://schemas.microsoft.com/office/drawing/2014/main" id="{4068AF19-E887-C0B4-B40D-E36A0D7ABDE8}"/>
              </a:ext>
            </a:extLst>
          </p:cNvPr>
          <p:cNvSpPr>
            <a:spLocks noGrp="1"/>
          </p:cNvSpPr>
          <p:nvPr>
            <p:ph sz="half" idx="1"/>
          </p:nvPr>
        </p:nvSpPr>
        <p:spPr>
          <a:xfrm>
            <a:off x="838200" y="1825625"/>
            <a:ext cx="5181600" cy="4351338"/>
          </a:xfrm>
        </p:spPr>
        <p:txBody>
          <a:bodyPr>
            <a:normAutofit/>
          </a:bodyPr>
          <a:lstStyle/>
          <a:p>
            <a:r>
              <a:rPr lang="en-US" dirty="0"/>
              <a:t>Adding more servers or machines to a system, potentially indefinitely</a:t>
            </a:r>
          </a:p>
          <a:p>
            <a:r>
              <a:rPr lang="en-US" dirty="0"/>
              <a:t>Can be more difficult to manage</a:t>
            </a:r>
          </a:p>
          <a:p>
            <a:r>
              <a:rPr lang="en-US" dirty="0"/>
              <a:t>Requires efficient load balancing</a:t>
            </a:r>
          </a:p>
          <a:p>
            <a:r>
              <a:rPr lang="en-US" dirty="0"/>
              <a:t>Need to maintain data consistency</a:t>
            </a:r>
          </a:p>
          <a:p>
            <a:pPr marL="0" indent="0">
              <a:buNone/>
            </a:pPr>
            <a:endParaRPr lang="en-US" dirty="0"/>
          </a:p>
        </p:txBody>
      </p:sp>
      <p:pic>
        <p:nvPicPr>
          <p:cNvPr id="7172" name="Picture 4">
            <a:extLst>
              <a:ext uri="{FF2B5EF4-FFF2-40B4-BE49-F238E27FC236}">
                <a16:creationId xmlns:a16="http://schemas.microsoft.com/office/drawing/2014/main" id="{FC0D8D62-BDFD-E515-EC57-B1E2E38DD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852" r="14661" b="-1"/>
          <a:stretch/>
        </p:blipFill>
        <p:spPr bwMode="auto">
          <a:xfrm>
            <a:off x="6172200" y="1825625"/>
            <a:ext cx="5181600" cy="4351338"/>
          </a:xfrm>
          <a:prstGeom prst="rect">
            <a:avLst/>
          </a:prstGeom>
          <a:solidFill>
            <a:srgbClr val="FFFFFF"/>
          </a:solidFill>
        </p:spPr>
      </p:pic>
      <p:sp>
        <p:nvSpPr>
          <p:cNvPr id="5" name="TextBox 4">
            <a:extLst>
              <a:ext uri="{FF2B5EF4-FFF2-40B4-BE49-F238E27FC236}">
                <a16:creationId xmlns:a16="http://schemas.microsoft.com/office/drawing/2014/main" id="{EF3CAF42-BA95-C59A-CCC2-E0854A1C4E9A}"/>
              </a:ext>
            </a:extLst>
          </p:cNvPr>
          <p:cNvSpPr txBox="1"/>
          <p:nvPr/>
        </p:nvSpPr>
        <p:spPr>
          <a:xfrm>
            <a:off x="838200" y="6266195"/>
            <a:ext cx="6258560" cy="369332"/>
          </a:xfrm>
          <a:prstGeom prst="rect">
            <a:avLst/>
          </a:prstGeom>
          <a:noFill/>
        </p:spPr>
        <p:txBody>
          <a:bodyPr wrap="square">
            <a:spAutoFit/>
          </a:bodyPr>
          <a:lstStyle/>
          <a:p>
            <a:r>
              <a:rPr lang="en-US" dirty="0">
                <a:hlinkClick r:id="rId3"/>
              </a:rPr>
              <a:t>How to build a Raspberry Pi cluster - Raspberry Pi</a:t>
            </a:r>
            <a:endParaRPr lang="en-US" dirty="0"/>
          </a:p>
        </p:txBody>
      </p:sp>
    </p:spTree>
    <p:extLst>
      <p:ext uri="{BB962C8B-B14F-4D97-AF65-F5344CB8AC3E}">
        <p14:creationId xmlns:p14="http://schemas.microsoft.com/office/powerpoint/2010/main" val="3363896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7C1B6-5F55-7DC4-DB52-F8EB8F8696D6}"/>
              </a:ext>
            </a:extLst>
          </p:cNvPr>
          <p:cNvSpPr>
            <a:spLocks noGrp="1"/>
          </p:cNvSpPr>
          <p:nvPr>
            <p:ph type="title"/>
          </p:nvPr>
        </p:nvSpPr>
        <p:spPr>
          <a:xfrm>
            <a:off x="838200" y="365125"/>
            <a:ext cx="10515600" cy="1325563"/>
          </a:xfrm>
        </p:spPr>
        <p:txBody>
          <a:bodyPr anchor="ctr">
            <a:normAutofit/>
          </a:bodyPr>
          <a:lstStyle/>
          <a:p>
            <a:r>
              <a:rPr lang="en-US" dirty="0"/>
              <a:t>Moving into the Cloud</a:t>
            </a:r>
          </a:p>
        </p:txBody>
      </p:sp>
      <p:sp>
        <p:nvSpPr>
          <p:cNvPr id="9223" name="Content Placeholder 2">
            <a:extLst>
              <a:ext uri="{FF2B5EF4-FFF2-40B4-BE49-F238E27FC236}">
                <a16:creationId xmlns:a16="http://schemas.microsoft.com/office/drawing/2014/main" id="{D40B240D-F3C3-0F58-6D78-7BD64DFA6BEB}"/>
              </a:ext>
            </a:extLst>
          </p:cNvPr>
          <p:cNvSpPr>
            <a:spLocks noGrp="1"/>
          </p:cNvSpPr>
          <p:nvPr>
            <p:ph sz="half" idx="1"/>
          </p:nvPr>
        </p:nvSpPr>
        <p:spPr>
          <a:xfrm>
            <a:off x="838200" y="1825625"/>
            <a:ext cx="5181600" cy="4351338"/>
          </a:xfrm>
        </p:spPr>
        <p:txBody>
          <a:bodyPr/>
          <a:lstStyle/>
          <a:p>
            <a:r>
              <a:rPr lang="en-US" dirty="0"/>
              <a:t>Outsourcing major computing and networking tasks</a:t>
            </a:r>
          </a:p>
          <a:p>
            <a:r>
              <a:rPr lang="en-US" dirty="0"/>
              <a:t>Can scale both vertically </a:t>
            </a:r>
            <a:r>
              <a:rPr lang="en-US" i="1" dirty="0"/>
              <a:t>and</a:t>
            </a:r>
            <a:r>
              <a:rPr lang="en-US" dirty="0"/>
              <a:t> horizontally</a:t>
            </a:r>
          </a:p>
          <a:p>
            <a:r>
              <a:rPr lang="en-US" dirty="0"/>
              <a:t>Access to large-scale technologies at competitive cost</a:t>
            </a:r>
          </a:p>
          <a:p>
            <a:r>
              <a:rPr lang="en-US" dirty="0"/>
              <a:t>More on this next week…</a:t>
            </a:r>
          </a:p>
          <a:p>
            <a:endParaRPr lang="en-US" dirty="0"/>
          </a:p>
        </p:txBody>
      </p:sp>
      <p:pic>
        <p:nvPicPr>
          <p:cNvPr id="9218" name="Picture 2" descr="The sun sets over a new data center on the Digital Realty campus in Ashburn, Virginia. (Photo: Rich Miller)">
            <a:extLst>
              <a:ext uri="{FF2B5EF4-FFF2-40B4-BE49-F238E27FC236}">
                <a16:creationId xmlns:a16="http://schemas.microsoft.com/office/drawing/2014/main" id="{86B89847-90CF-891C-65CF-E30C649DB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804" r="-1" b="-1"/>
          <a:stretch/>
        </p:blipFill>
        <p:spPr bwMode="auto">
          <a:xfrm>
            <a:off x="6172200" y="1825625"/>
            <a:ext cx="5181600" cy="4351338"/>
          </a:xfrm>
          <a:prstGeom prst="rect">
            <a:avLst/>
          </a:prstGeom>
          <a:solidFill>
            <a:srgbClr val="FFFFFF"/>
          </a:solidFill>
        </p:spPr>
      </p:pic>
      <p:sp>
        <p:nvSpPr>
          <p:cNvPr id="6" name="TextBox 5">
            <a:extLst>
              <a:ext uri="{FF2B5EF4-FFF2-40B4-BE49-F238E27FC236}">
                <a16:creationId xmlns:a16="http://schemas.microsoft.com/office/drawing/2014/main" id="{05A25A8D-42DE-3001-784E-ED086C970318}"/>
              </a:ext>
            </a:extLst>
          </p:cNvPr>
          <p:cNvSpPr txBox="1"/>
          <p:nvPr/>
        </p:nvSpPr>
        <p:spPr>
          <a:xfrm>
            <a:off x="1034026" y="6311900"/>
            <a:ext cx="10276347" cy="369332"/>
          </a:xfrm>
          <a:prstGeom prst="rect">
            <a:avLst/>
          </a:prstGeom>
          <a:noFill/>
        </p:spPr>
        <p:txBody>
          <a:bodyPr wrap="square">
            <a:spAutoFit/>
          </a:bodyPr>
          <a:lstStyle/>
          <a:p>
            <a:r>
              <a:rPr lang="en-US" dirty="0">
                <a:hlinkClick r:id="rId3"/>
              </a:rPr>
              <a:t>The Ashburn Data Center Building Boom Hits New Heights | Data Center Frontier</a:t>
            </a:r>
            <a:endParaRPr lang="en-US" dirty="0"/>
          </a:p>
        </p:txBody>
      </p:sp>
    </p:spTree>
    <p:extLst>
      <p:ext uri="{BB962C8B-B14F-4D97-AF65-F5344CB8AC3E}">
        <p14:creationId xmlns:p14="http://schemas.microsoft.com/office/powerpoint/2010/main" val="3515373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85661-CF1C-8C46-C5C2-A84810B2E0DC}"/>
              </a:ext>
            </a:extLst>
          </p:cNvPr>
          <p:cNvSpPr>
            <a:spLocks noGrp="1"/>
          </p:cNvSpPr>
          <p:nvPr>
            <p:ph type="ctrTitle"/>
          </p:nvPr>
        </p:nvSpPr>
        <p:spPr>
          <a:xfrm>
            <a:off x="4670474" y="1122363"/>
            <a:ext cx="7385538" cy="2387600"/>
          </a:xfrm>
        </p:spPr>
        <p:txBody>
          <a:bodyPr anchor="b">
            <a:normAutofit/>
          </a:bodyPr>
          <a:lstStyle/>
          <a:p>
            <a:r>
              <a:rPr lang="en-US" dirty="0"/>
              <a:t>Time for a Break!</a:t>
            </a:r>
          </a:p>
        </p:txBody>
      </p:sp>
      <p:sp>
        <p:nvSpPr>
          <p:cNvPr id="9" name="Subtitle 2">
            <a:extLst>
              <a:ext uri="{FF2B5EF4-FFF2-40B4-BE49-F238E27FC236}">
                <a16:creationId xmlns:a16="http://schemas.microsoft.com/office/drawing/2014/main" id="{A87C7620-B8F5-6DE4-20C2-E469136D60E8}"/>
              </a:ext>
            </a:extLst>
          </p:cNvPr>
          <p:cNvSpPr>
            <a:spLocks noGrp="1"/>
          </p:cNvSpPr>
          <p:nvPr>
            <p:ph type="subTitle" idx="1"/>
          </p:nvPr>
        </p:nvSpPr>
        <p:spPr>
          <a:xfrm>
            <a:off x="4670474" y="3602038"/>
            <a:ext cx="7385538" cy="1655762"/>
          </a:xfrm>
        </p:spPr>
        <p:txBody>
          <a:bodyPr>
            <a:normAutofit lnSpcReduction="10000"/>
          </a:bodyPr>
          <a:lstStyle/>
          <a:p>
            <a:r>
              <a:rPr lang="en-US" dirty="0"/>
              <a:t>And then:</a:t>
            </a:r>
          </a:p>
          <a:p>
            <a:r>
              <a:rPr lang="en-US" dirty="0"/>
              <a:t>quick lab,</a:t>
            </a:r>
          </a:p>
          <a:p>
            <a:r>
              <a:rPr lang="en-US" dirty="0"/>
              <a:t>Questions,</a:t>
            </a:r>
          </a:p>
          <a:p>
            <a:r>
              <a:rPr lang="en-US" dirty="0" err="1"/>
              <a:t>Discusison</a:t>
            </a:r>
            <a:endParaRPr lang="en-US" dirty="0"/>
          </a:p>
        </p:txBody>
      </p:sp>
    </p:spTree>
    <p:extLst>
      <p:ext uri="{BB962C8B-B14F-4D97-AF65-F5344CB8AC3E}">
        <p14:creationId xmlns:p14="http://schemas.microsoft.com/office/powerpoint/2010/main" val="4273450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73B0-4877-B10F-F817-5F7B89999551}"/>
              </a:ext>
            </a:extLst>
          </p:cNvPr>
          <p:cNvSpPr>
            <a:spLocks noGrp="1"/>
          </p:cNvSpPr>
          <p:nvPr>
            <p:ph type="title"/>
          </p:nvPr>
        </p:nvSpPr>
        <p:spPr/>
        <p:txBody>
          <a:bodyPr/>
          <a:lstStyle/>
          <a:p>
            <a:r>
              <a:rPr lang="en-US" dirty="0"/>
              <a:t>What is Big Data?</a:t>
            </a:r>
          </a:p>
        </p:txBody>
      </p:sp>
      <p:sp>
        <p:nvSpPr>
          <p:cNvPr id="3" name="Content Placeholder 2">
            <a:extLst>
              <a:ext uri="{FF2B5EF4-FFF2-40B4-BE49-F238E27FC236}">
                <a16:creationId xmlns:a16="http://schemas.microsoft.com/office/drawing/2014/main" id="{0DDA7AE3-63FA-7306-30EA-5EC02E8518B5}"/>
              </a:ext>
            </a:extLst>
          </p:cNvPr>
          <p:cNvSpPr>
            <a:spLocks noGrp="1"/>
          </p:cNvSpPr>
          <p:nvPr>
            <p:ph idx="1"/>
          </p:nvPr>
        </p:nvSpPr>
        <p:spPr/>
        <p:txBody>
          <a:bodyPr/>
          <a:lstStyle/>
          <a:p>
            <a:r>
              <a:rPr lang="en-US" dirty="0"/>
              <a:t>What is data?</a:t>
            </a:r>
          </a:p>
          <a:p>
            <a:pPr lvl="1"/>
            <a:r>
              <a:rPr lang="en-US" dirty="0"/>
              <a:t>Text</a:t>
            </a:r>
          </a:p>
          <a:p>
            <a:pPr lvl="1"/>
            <a:r>
              <a:rPr lang="en-US" dirty="0"/>
              <a:t>Dates &amp; Times</a:t>
            </a:r>
          </a:p>
          <a:p>
            <a:pPr lvl="1"/>
            <a:r>
              <a:rPr lang="en-US" dirty="0"/>
              <a:t>Numbers</a:t>
            </a:r>
          </a:p>
          <a:p>
            <a:pPr lvl="1"/>
            <a:r>
              <a:rPr lang="en-US" dirty="0"/>
              <a:t>Audio</a:t>
            </a:r>
          </a:p>
          <a:p>
            <a:pPr lvl="1"/>
            <a:r>
              <a:rPr lang="en-US" dirty="0"/>
              <a:t>Images</a:t>
            </a:r>
          </a:p>
          <a:p>
            <a:pPr lvl="1"/>
            <a:r>
              <a:rPr lang="en-US" dirty="0"/>
              <a:t>Signals</a:t>
            </a:r>
          </a:p>
          <a:p>
            <a:pPr lvl="1"/>
            <a:r>
              <a:rPr lang="en-US" dirty="0"/>
              <a:t>Sensor readings</a:t>
            </a:r>
          </a:p>
          <a:p>
            <a:pPr lvl="1"/>
            <a:r>
              <a:rPr lang="en-US" dirty="0" err="1"/>
              <a:t>Etc</a:t>
            </a:r>
            <a:r>
              <a:rPr lang="en-US" dirty="0"/>
              <a:t>…</a:t>
            </a:r>
          </a:p>
        </p:txBody>
      </p:sp>
    </p:spTree>
    <p:extLst>
      <p:ext uri="{BB962C8B-B14F-4D97-AF65-F5344CB8AC3E}">
        <p14:creationId xmlns:p14="http://schemas.microsoft.com/office/powerpoint/2010/main" val="115439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366-1AB5-2B7D-E116-26513950FB27}"/>
              </a:ext>
            </a:extLst>
          </p:cNvPr>
          <p:cNvSpPr>
            <a:spLocks noGrp="1"/>
          </p:cNvSpPr>
          <p:nvPr>
            <p:ph type="title"/>
          </p:nvPr>
        </p:nvSpPr>
        <p:spPr>
          <a:xfrm>
            <a:off x="838200" y="365125"/>
            <a:ext cx="4734560" cy="1325563"/>
          </a:xfrm>
        </p:spPr>
        <p:txBody>
          <a:bodyPr/>
          <a:lstStyle/>
          <a:p>
            <a:r>
              <a:rPr lang="en-US" dirty="0"/>
              <a:t>Big Data: 1700s</a:t>
            </a:r>
          </a:p>
        </p:txBody>
      </p:sp>
      <p:sp>
        <p:nvSpPr>
          <p:cNvPr id="3" name="Content Placeholder 2">
            <a:extLst>
              <a:ext uri="{FF2B5EF4-FFF2-40B4-BE49-F238E27FC236}">
                <a16:creationId xmlns:a16="http://schemas.microsoft.com/office/drawing/2014/main" id="{5ECA4E1E-051C-C404-E35A-E237B19CC398}"/>
              </a:ext>
            </a:extLst>
          </p:cNvPr>
          <p:cNvSpPr>
            <a:spLocks noGrp="1"/>
          </p:cNvSpPr>
          <p:nvPr>
            <p:ph idx="1"/>
          </p:nvPr>
        </p:nvSpPr>
        <p:spPr>
          <a:xfrm>
            <a:off x="1031240" y="2880359"/>
            <a:ext cx="4251960" cy="1976121"/>
          </a:xfrm>
        </p:spPr>
        <p:txBody>
          <a:bodyPr/>
          <a:lstStyle/>
          <a:p>
            <a:pPr marL="0" indent="0">
              <a:buNone/>
            </a:pPr>
            <a:r>
              <a:rPr lang="en-US" i="1" dirty="0"/>
              <a:t>Account log book from Kensington Palace</a:t>
            </a:r>
          </a:p>
        </p:txBody>
      </p:sp>
      <p:pic>
        <p:nvPicPr>
          <p:cNvPr id="4" name="Content Placeholder 4" descr="A book with writing in it&#10;&#10;Description automatically generated">
            <a:extLst>
              <a:ext uri="{FF2B5EF4-FFF2-40B4-BE49-F238E27FC236}">
                <a16:creationId xmlns:a16="http://schemas.microsoft.com/office/drawing/2014/main" id="{C4451F9A-FDDB-CB30-612E-04211340B049}"/>
              </a:ext>
            </a:extLst>
          </p:cNvPr>
          <p:cNvPicPr>
            <a:picLocks noChangeAspect="1"/>
          </p:cNvPicPr>
          <p:nvPr/>
        </p:nvPicPr>
        <p:blipFill>
          <a:blip r:embed="rId2" cstate="print">
            <a:extLst>
              <a:ext uri="{28A0092B-C50C-407E-A947-70E740481C1C}">
                <a14:useLocalDpi xmlns:a14="http://schemas.microsoft.com/office/drawing/2010/main" val="0"/>
              </a:ext>
            </a:extLst>
          </a:blip>
          <a:srcRect t="3207" b="5752"/>
          <a:stretch/>
        </p:blipFill>
        <p:spPr>
          <a:xfrm>
            <a:off x="6085640" y="-1"/>
            <a:ext cx="6101607" cy="6858002"/>
          </a:xfrm>
          <a:prstGeom prst="rect">
            <a:avLst/>
          </a:prstGeom>
          <a:ln w="28575">
            <a:solidFill>
              <a:srgbClr val="292929"/>
            </a:solidFill>
          </a:ln>
        </p:spPr>
      </p:pic>
    </p:spTree>
    <p:extLst>
      <p:ext uri="{BB962C8B-B14F-4D97-AF65-F5344CB8AC3E}">
        <p14:creationId xmlns:p14="http://schemas.microsoft.com/office/powerpoint/2010/main" val="2011236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65129-4E77-A911-FC58-B0757FEC4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C760F8-3244-2298-2B34-21D87E78106D}"/>
              </a:ext>
            </a:extLst>
          </p:cNvPr>
          <p:cNvSpPr>
            <a:spLocks noGrp="1"/>
          </p:cNvSpPr>
          <p:nvPr>
            <p:ph type="title"/>
          </p:nvPr>
        </p:nvSpPr>
        <p:spPr>
          <a:xfrm>
            <a:off x="345440" y="452120"/>
            <a:ext cx="4426585" cy="1600200"/>
          </a:xfrm>
        </p:spPr>
        <p:txBody>
          <a:bodyPr anchor="ctr">
            <a:normAutofit/>
          </a:bodyPr>
          <a:lstStyle/>
          <a:p>
            <a:r>
              <a:rPr lang="en-US" sz="4400" dirty="0"/>
              <a:t>Big Data: 2020s</a:t>
            </a:r>
          </a:p>
        </p:txBody>
      </p:sp>
      <p:pic>
        <p:nvPicPr>
          <p:cNvPr id="1028" name="Picture 4">
            <a:extLst>
              <a:ext uri="{FF2B5EF4-FFF2-40B4-BE49-F238E27FC236}">
                <a16:creationId xmlns:a16="http://schemas.microsoft.com/office/drawing/2014/main" id="{EC350EE1-0E43-8DA2-389F-7ABAE63D5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303" r="2599" b="-1"/>
          <a:stretch/>
        </p:blipFill>
        <p:spPr bwMode="auto">
          <a:xfrm>
            <a:off x="5183188" y="457201"/>
            <a:ext cx="6172200" cy="5403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FA6604F-B889-6AA5-AD1E-3AAD990ACF38}"/>
              </a:ext>
            </a:extLst>
          </p:cNvPr>
          <p:cNvSpPr>
            <a:spLocks noGrp="1"/>
          </p:cNvSpPr>
          <p:nvPr>
            <p:ph type="body" sz="half" idx="2"/>
          </p:nvPr>
        </p:nvSpPr>
        <p:spPr>
          <a:xfrm>
            <a:off x="839788" y="2057400"/>
            <a:ext cx="3932237" cy="3811588"/>
          </a:xfrm>
        </p:spPr>
        <p:txBody>
          <a:bodyPr>
            <a:normAutofit/>
          </a:bodyPr>
          <a:lstStyle/>
          <a:p>
            <a:pPr marL="0" indent="0">
              <a:buNone/>
            </a:pPr>
            <a:r>
              <a:rPr lang="en-US" sz="2400" i="1" dirty="0"/>
              <a:t>Computing center at CERN</a:t>
            </a:r>
          </a:p>
        </p:txBody>
      </p:sp>
    </p:spTree>
    <p:extLst>
      <p:ext uri="{BB962C8B-B14F-4D97-AF65-F5344CB8AC3E}">
        <p14:creationId xmlns:p14="http://schemas.microsoft.com/office/powerpoint/2010/main" val="2521272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9C4D5-6AC0-88E7-BC15-80D58BBD3C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CABE2D-C7B6-C64F-91CC-39DFB9C0B621}"/>
              </a:ext>
            </a:extLst>
          </p:cNvPr>
          <p:cNvSpPr>
            <a:spLocks noGrp="1"/>
          </p:cNvSpPr>
          <p:nvPr>
            <p:ph type="title"/>
          </p:nvPr>
        </p:nvSpPr>
        <p:spPr/>
        <p:txBody>
          <a:bodyPr/>
          <a:lstStyle/>
          <a:p>
            <a:r>
              <a:rPr lang="en-US" dirty="0"/>
              <a:t>What is Big Data?</a:t>
            </a:r>
          </a:p>
        </p:txBody>
      </p:sp>
      <p:sp>
        <p:nvSpPr>
          <p:cNvPr id="3" name="Content Placeholder 2">
            <a:extLst>
              <a:ext uri="{FF2B5EF4-FFF2-40B4-BE49-F238E27FC236}">
                <a16:creationId xmlns:a16="http://schemas.microsoft.com/office/drawing/2014/main" id="{5A78C35A-262B-0974-9DE5-BEA939CB7BB4}"/>
              </a:ext>
            </a:extLst>
          </p:cNvPr>
          <p:cNvSpPr>
            <a:spLocks noGrp="1"/>
          </p:cNvSpPr>
          <p:nvPr>
            <p:ph idx="1"/>
          </p:nvPr>
        </p:nvSpPr>
        <p:spPr/>
        <p:txBody>
          <a:bodyPr>
            <a:normAutofit fontScale="62500" lnSpcReduction="20000"/>
          </a:bodyPr>
          <a:lstStyle/>
          <a:p>
            <a:pPr marL="0" indent="0" algn="l">
              <a:spcAft>
                <a:spcPts val="1125"/>
              </a:spcAft>
              <a:buNone/>
            </a:pPr>
            <a:r>
              <a:rPr lang="en-US" dirty="0"/>
              <a:t>“</a:t>
            </a:r>
          </a:p>
          <a:p>
            <a:pPr marL="0" indent="0" algn="l">
              <a:spcAft>
                <a:spcPts val="1125"/>
              </a:spcAft>
              <a:buNone/>
            </a:pPr>
            <a:r>
              <a:rPr lang="en-US" b="0" i="0" dirty="0">
                <a:solidFill>
                  <a:srgbClr val="333333"/>
                </a:solidFill>
                <a:effectLst/>
                <a:latin typeface="AmazonEmber"/>
              </a:rPr>
              <a:t>Big data can be described in terms of data management challenges that – due to increasing volume, velocity and variety of data – cannot be solved with traditional databases. While there are plenty of definitions for big data, most of them include the concept of what’s commonly known as “three V’s” of big data:</a:t>
            </a:r>
          </a:p>
          <a:p>
            <a:pPr marL="0" indent="0" algn="l">
              <a:spcAft>
                <a:spcPts val="1125"/>
              </a:spcAft>
              <a:buNone/>
            </a:pPr>
            <a:r>
              <a:rPr lang="en-US" b="0" i="0" dirty="0">
                <a:solidFill>
                  <a:srgbClr val="333333"/>
                </a:solidFill>
                <a:effectLst/>
                <a:latin typeface="AmazonEmberBold"/>
              </a:rPr>
              <a:t>	Volume</a:t>
            </a:r>
            <a:r>
              <a:rPr lang="en-US" b="0" i="0" dirty="0">
                <a:solidFill>
                  <a:srgbClr val="333333"/>
                </a:solidFill>
                <a:effectLst/>
                <a:latin typeface="AmazonEmber"/>
              </a:rPr>
              <a:t>: Ranges from terabytes to petabytes of data</a:t>
            </a:r>
          </a:p>
          <a:p>
            <a:pPr marL="0" indent="0" algn="l">
              <a:spcAft>
                <a:spcPts val="1125"/>
              </a:spcAft>
              <a:buNone/>
            </a:pPr>
            <a:r>
              <a:rPr lang="en-US" b="0" i="0" dirty="0">
                <a:solidFill>
                  <a:srgbClr val="333333"/>
                </a:solidFill>
                <a:effectLst/>
                <a:latin typeface="AmazonEmberBold"/>
              </a:rPr>
              <a:t>	Variety</a:t>
            </a:r>
            <a:r>
              <a:rPr lang="en-US" b="0" i="0" dirty="0">
                <a:solidFill>
                  <a:srgbClr val="333333"/>
                </a:solidFill>
                <a:effectLst/>
                <a:latin typeface="AmazonEmber"/>
              </a:rPr>
              <a:t>: Includes data from a wide range of sources and formats (e.g. web logs, social media interactions, ecommerce and online transactions, financial transactions, etc</a:t>
            </a:r>
            <a:r>
              <a:rPr lang="en-US" dirty="0">
                <a:solidFill>
                  <a:srgbClr val="333333"/>
                </a:solidFill>
                <a:latin typeface="AmazonEmber"/>
              </a:rPr>
              <a:t>.</a:t>
            </a:r>
          </a:p>
          <a:p>
            <a:pPr marL="0" indent="0" algn="l">
              <a:spcAft>
                <a:spcPts val="1125"/>
              </a:spcAft>
              <a:buNone/>
            </a:pPr>
            <a:r>
              <a:rPr lang="en-US" b="0" i="0" dirty="0">
                <a:solidFill>
                  <a:srgbClr val="333333"/>
                </a:solidFill>
                <a:effectLst/>
                <a:latin typeface="AmazonEmber"/>
              </a:rPr>
              <a:t>	</a:t>
            </a:r>
            <a:r>
              <a:rPr lang="en-US" b="0" i="0" dirty="0">
                <a:solidFill>
                  <a:srgbClr val="333333"/>
                </a:solidFill>
                <a:effectLst/>
                <a:latin typeface="AmazonEmberBold"/>
              </a:rPr>
              <a:t>Velocity</a:t>
            </a:r>
            <a:r>
              <a:rPr lang="en-US" b="0" i="0" dirty="0">
                <a:solidFill>
                  <a:srgbClr val="333333"/>
                </a:solidFill>
                <a:effectLst/>
                <a:latin typeface="AmazonEmber"/>
              </a:rPr>
              <a:t>: Increasingly, businesses have stringent requirements from the time data is generated, to the time actionable insights are delivered to the users. Therefore, data needs to be collected, stored, processed, and analyzed within relatively short windows – ranging from daily to real-time</a:t>
            </a:r>
          </a:p>
          <a:p>
            <a:pPr marL="0" indent="0">
              <a:buNone/>
            </a:pPr>
            <a:r>
              <a:rPr lang="en-US" dirty="0"/>
              <a:t>”</a:t>
            </a:r>
          </a:p>
          <a:p>
            <a:pPr marL="0" indent="0">
              <a:buNone/>
            </a:pPr>
            <a:r>
              <a:rPr lang="en-US" dirty="0"/>
              <a:t>						- </a:t>
            </a:r>
            <a:r>
              <a:rPr lang="en-US" dirty="0">
                <a:hlinkClick r:id="rId2"/>
              </a:rPr>
              <a:t>AWS: “What is Big Data?”</a:t>
            </a:r>
            <a:endParaRPr lang="en-US" dirty="0"/>
          </a:p>
        </p:txBody>
      </p:sp>
    </p:spTree>
    <p:extLst>
      <p:ext uri="{BB962C8B-B14F-4D97-AF65-F5344CB8AC3E}">
        <p14:creationId xmlns:p14="http://schemas.microsoft.com/office/powerpoint/2010/main" val="410825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5D7E1-8752-AFB5-0649-C32DF44192DB}"/>
              </a:ext>
            </a:extLst>
          </p:cNvPr>
          <p:cNvSpPr>
            <a:spLocks noGrp="1"/>
          </p:cNvSpPr>
          <p:nvPr>
            <p:ph type="title"/>
          </p:nvPr>
        </p:nvSpPr>
        <p:spPr/>
        <p:txBody>
          <a:bodyPr/>
          <a:lstStyle/>
          <a:p>
            <a:r>
              <a:rPr lang="en-US" dirty="0"/>
              <a:t>What is Big Data?</a:t>
            </a:r>
          </a:p>
        </p:txBody>
      </p:sp>
      <p:sp>
        <p:nvSpPr>
          <p:cNvPr id="3" name="Content Placeholder 2">
            <a:extLst>
              <a:ext uri="{FF2B5EF4-FFF2-40B4-BE49-F238E27FC236}">
                <a16:creationId xmlns:a16="http://schemas.microsoft.com/office/drawing/2014/main" id="{2164FC84-4732-CD84-1F19-7AAC0D9FEFDC}"/>
              </a:ext>
            </a:extLst>
          </p:cNvPr>
          <p:cNvSpPr>
            <a:spLocks noGrp="1"/>
          </p:cNvSpPr>
          <p:nvPr>
            <p:ph idx="1"/>
          </p:nvPr>
        </p:nvSpPr>
        <p:spPr/>
        <p:txBody>
          <a:bodyPr/>
          <a:lstStyle/>
          <a:p>
            <a:pPr marL="0" indent="0">
              <a:buNone/>
            </a:pPr>
            <a:r>
              <a:rPr lang="en-US" dirty="0"/>
              <a:t>“Big Data consists of extensive datasets-primarily in the characteristics of volume, variety, velocity, and/or variability-that require a scalable architecture for efficient storage, manipulation, and analysis.”</a:t>
            </a:r>
          </a:p>
          <a:p>
            <a:pPr marL="0" indent="0">
              <a:buNone/>
            </a:pPr>
            <a:endParaRPr lang="en-US" dirty="0"/>
          </a:p>
          <a:p>
            <a:pPr marL="0" indent="0">
              <a:buNone/>
            </a:pPr>
            <a:r>
              <a:rPr lang="en-US" dirty="0"/>
              <a:t>			- </a:t>
            </a:r>
            <a:r>
              <a:rPr lang="en-US" dirty="0">
                <a:hlinkClick r:id="rId2"/>
              </a:rPr>
              <a:t>NIST Big Data Interoperability Framework</a:t>
            </a:r>
            <a:endParaRPr lang="en-US" dirty="0"/>
          </a:p>
        </p:txBody>
      </p:sp>
    </p:spTree>
    <p:extLst>
      <p:ext uri="{BB962C8B-B14F-4D97-AF65-F5344CB8AC3E}">
        <p14:creationId xmlns:p14="http://schemas.microsoft.com/office/powerpoint/2010/main" val="3296485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70E10-E2A2-C3D8-7050-7DE242F2A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F4A7D2-B6DE-9E0D-8B92-80E46DCF486E}"/>
              </a:ext>
            </a:extLst>
          </p:cNvPr>
          <p:cNvSpPr>
            <a:spLocks noGrp="1"/>
          </p:cNvSpPr>
          <p:nvPr>
            <p:ph type="title"/>
          </p:nvPr>
        </p:nvSpPr>
        <p:spPr/>
        <p:txBody>
          <a:bodyPr/>
          <a:lstStyle/>
          <a:p>
            <a:r>
              <a:rPr lang="en-US" dirty="0"/>
              <a:t>What is Big Data?</a:t>
            </a:r>
          </a:p>
        </p:txBody>
      </p:sp>
      <p:sp>
        <p:nvSpPr>
          <p:cNvPr id="3" name="Content Placeholder 2">
            <a:extLst>
              <a:ext uri="{FF2B5EF4-FFF2-40B4-BE49-F238E27FC236}">
                <a16:creationId xmlns:a16="http://schemas.microsoft.com/office/drawing/2014/main" id="{6F95EE95-31E7-4561-03F6-559EF26DA76E}"/>
              </a:ext>
            </a:extLst>
          </p:cNvPr>
          <p:cNvSpPr>
            <a:spLocks noGrp="1"/>
          </p:cNvSpPr>
          <p:nvPr>
            <p:ph idx="1"/>
          </p:nvPr>
        </p:nvSpPr>
        <p:spPr/>
        <p:txBody>
          <a:bodyPr>
            <a:normAutofit fontScale="85000" lnSpcReduction="10000"/>
          </a:bodyPr>
          <a:lstStyle/>
          <a:p>
            <a:pPr marL="0" indent="0">
              <a:buNone/>
            </a:pPr>
            <a:r>
              <a:rPr lang="en-US" dirty="0"/>
              <a:t>“</a:t>
            </a:r>
            <a:r>
              <a:rPr lang="en-US" b="0" i="0" dirty="0">
                <a:solidFill>
                  <a:srgbClr val="161616"/>
                </a:solidFill>
                <a:effectLst/>
                <a:latin typeface="Segoe UI" panose="020B0502040204020203" pitchFamily="34" charset="0"/>
              </a:rPr>
              <a:t>A big data architecture is designed to handle the ingestion, processing, and analysis of data that is too large or complex for traditional database systems. </a:t>
            </a:r>
          </a:p>
          <a:p>
            <a:pPr marL="0" indent="0">
              <a:buNone/>
            </a:pPr>
            <a:r>
              <a:rPr lang="en-US" b="0" i="0" dirty="0">
                <a:solidFill>
                  <a:srgbClr val="161616"/>
                </a:solidFill>
                <a:effectLst/>
                <a:latin typeface="Segoe UI" panose="020B0502040204020203" pitchFamily="34" charset="0"/>
              </a:rPr>
              <a:t>The threshold at which organizations enter into the big data realm differs, depending on the capabilities of the users and their tools. For some, it can mean hundreds of gigabytes of data, while for others it means hundreds of terabytes. </a:t>
            </a:r>
          </a:p>
          <a:p>
            <a:pPr marL="0" indent="0">
              <a:buNone/>
            </a:pPr>
            <a:r>
              <a:rPr lang="en-US" b="0" i="0" dirty="0">
                <a:solidFill>
                  <a:srgbClr val="161616"/>
                </a:solidFill>
                <a:effectLst/>
                <a:latin typeface="Segoe UI" panose="020B0502040204020203" pitchFamily="34" charset="0"/>
              </a:rPr>
              <a:t>As tools for working with big datasets advance, so does the meaning of big data. More and more, this term relates to the value you can extract from your data sets through advanced analytics, rather than strictly the size of the data, although in these cases they tend to be quite large.</a:t>
            </a:r>
            <a:r>
              <a:rPr lang="en-US" dirty="0"/>
              <a:t>”</a:t>
            </a:r>
          </a:p>
          <a:p>
            <a:pPr marL="0" indent="0">
              <a:buNone/>
            </a:pPr>
            <a:endParaRPr lang="en-US" dirty="0"/>
          </a:p>
          <a:p>
            <a:pPr marL="0" indent="0">
              <a:buNone/>
            </a:pPr>
            <a:r>
              <a:rPr lang="en-US" dirty="0"/>
              <a:t>					- </a:t>
            </a:r>
            <a:r>
              <a:rPr lang="en-US" dirty="0">
                <a:hlinkClick r:id="rId2" action="ppaction://hlinkfile"/>
              </a:rPr>
              <a:t>Azure: “Big Data Architectures”</a:t>
            </a:r>
            <a:endParaRPr lang="en-US" dirty="0"/>
          </a:p>
        </p:txBody>
      </p:sp>
    </p:spTree>
    <p:extLst>
      <p:ext uri="{BB962C8B-B14F-4D97-AF65-F5344CB8AC3E}">
        <p14:creationId xmlns:p14="http://schemas.microsoft.com/office/powerpoint/2010/main" val="1699381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Big Data?</a:t>
            </a:r>
          </a:p>
        </p:txBody>
      </p:sp>
      <p:sp>
        <p:nvSpPr>
          <p:cNvPr id="3" name="Content Placeholder 2"/>
          <p:cNvSpPr>
            <a:spLocks noGrp="1"/>
          </p:cNvSpPr>
          <p:nvPr>
            <p:ph idx="1"/>
          </p:nvPr>
        </p:nvSpPr>
        <p:spPr/>
        <p:txBody>
          <a:bodyPr/>
          <a:lstStyle/>
          <a:p>
            <a:r>
              <a:rPr lang="en-US" dirty="0"/>
              <a:t>Definition changes over time</a:t>
            </a:r>
          </a:p>
          <a:p>
            <a:r>
              <a:rPr lang="en-US" dirty="0"/>
              <a:t>Distinguished by certain attributes</a:t>
            </a:r>
          </a:p>
          <a:p>
            <a:r>
              <a:rPr lang="en-US" dirty="0"/>
              <a:t>Data that requires special computing tools and methods</a:t>
            </a:r>
          </a:p>
          <a:p>
            <a:pPr lvl="1"/>
            <a:r>
              <a:rPr lang="en-US" dirty="0"/>
              <a:t>Storage</a:t>
            </a:r>
          </a:p>
          <a:p>
            <a:pPr lvl="1"/>
            <a:r>
              <a:rPr lang="en-US" dirty="0"/>
              <a:t>Compute</a:t>
            </a:r>
          </a:p>
          <a:p>
            <a:pPr lvl="1"/>
            <a:r>
              <a:rPr lang="en-US" dirty="0"/>
              <a:t>I/O</a:t>
            </a:r>
          </a:p>
          <a:p>
            <a:r>
              <a:rPr lang="en-US" dirty="0"/>
              <a:t>Data that requires special concepts:</a:t>
            </a:r>
          </a:p>
          <a:p>
            <a:pPr lvl="1"/>
            <a:r>
              <a:rPr lang="en-US" dirty="0"/>
              <a:t>Governance</a:t>
            </a:r>
          </a:p>
          <a:p>
            <a:pPr lvl="1"/>
            <a:r>
              <a:rPr lang="en-US" dirty="0"/>
              <a:t>Algorithms</a:t>
            </a:r>
          </a:p>
        </p:txBody>
      </p:sp>
    </p:spTree>
    <p:extLst>
      <p:ext uri="{BB962C8B-B14F-4D97-AF65-F5344CB8AC3E}">
        <p14:creationId xmlns:p14="http://schemas.microsoft.com/office/powerpoint/2010/main" val="2059971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g-Data-PowerPoint-Template" id="{1505F9A6-6C30-4B51-BB63-D68C1FDD3DE9}" vid="{A3405A4A-59E8-4237-A4C1-5F8E9B212B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121</TotalTime>
  <Words>1430</Words>
  <Application>Microsoft Office PowerPoint</Application>
  <PresentationFormat>Widescreen</PresentationFormat>
  <Paragraphs>199</Paragraphs>
  <Slides>28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AmazonEmber</vt:lpstr>
      <vt:lpstr>AmazonEmberBold</vt:lpstr>
      <vt:lpstr>Aptos</vt:lpstr>
      <vt:lpstr>Arial</vt:lpstr>
      <vt:lpstr>Segoe UI</vt:lpstr>
      <vt:lpstr>Trebuchet MS</vt:lpstr>
      <vt:lpstr>Office Theme</vt:lpstr>
      <vt:lpstr>WK 01 – Big Data</vt:lpstr>
      <vt:lpstr>Objectives</vt:lpstr>
      <vt:lpstr>What is Big Data?</vt:lpstr>
      <vt:lpstr>Big Data: 1700s</vt:lpstr>
      <vt:lpstr>Big Data: 2020s</vt:lpstr>
      <vt:lpstr>What is Big Data?</vt:lpstr>
      <vt:lpstr>What is Big Data?</vt:lpstr>
      <vt:lpstr>What is Big Data?</vt:lpstr>
      <vt:lpstr>What is Big Data?</vt:lpstr>
      <vt:lpstr>V’s for Big Data</vt:lpstr>
      <vt:lpstr>And some more V’s…</vt:lpstr>
      <vt:lpstr>Where did Big Data come from?</vt:lpstr>
      <vt:lpstr>The First Recorded Data</vt:lpstr>
      <vt:lpstr>Data Gathering and Storage</vt:lpstr>
      <vt:lpstr>Encoding Data</vt:lpstr>
      <vt:lpstr>Digital Data</vt:lpstr>
      <vt:lpstr>Our Story So Far</vt:lpstr>
      <vt:lpstr>Data Goes Public</vt:lpstr>
      <vt:lpstr>What Produces Big Data?</vt:lpstr>
      <vt:lpstr>Types of Data</vt:lpstr>
      <vt:lpstr>Structured Data</vt:lpstr>
      <vt:lpstr>Semi-Structured Data</vt:lpstr>
      <vt:lpstr>Unstructured Data</vt:lpstr>
      <vt:lpstr>Small vs Big Data Issues</vt:lpstr>
      <vt:lpstr>Scaling Up for Big Data: Vertical</vt:lpstr>
      <vt:lpstr>Scaling Out for Big Data: Horizontal</vt:lpstr>
      <vt:lpstr>Moving into the Cloud</vt:lpstr>
      <vt:lpstr>Time for a Break!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Qsr</dc:creator>
  <cp:lastModifiedBy>Jeremy Skog</cp:lastModifiedBy>
  <cp:revision>14</cp:revision>
  <dcterms:created xsi:type="dcterms:W3CDTF">2017-08-06T10:14:49Z</dcterms:created>
  <dcterms:modified xsi:type="dcterms:W3CDTF">2025-01-09T21:26:24Z</dcterms:modified>
</cp:coreProperties>
</file>